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6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Anton" pitchFamily="2" charset="0"/>
      <p:regular r:id="rId40"/>
    </p:embeddedFont>
    <p:embeddedFont>
      <p:font typeface="Barlow" panose="00000500000000000000" pitchFamily="2" charset="0"/>
      <p:regular r:id="rId41"/>
      <p:bold r:id="rId42"/>
      <p:italic r:id="rId43"/>
      <p:boldItalic r:id="rId44"/>
    </p:embeddedFont>
    <p:embeddedFont>
      <p:font typeface="Bebas Neue" panose="020B0606020202050201" pitchFamily="34" charset="0"/>
      <p:regular r:id="rId45"/>
    </p:embeddedFont>
    <p:embeddedFont>
      <p:font typeface="Poppins ExtraBold" panose="00000900000000000000" pitchFamily="2" charset="0"/>
      <p:bold r:id="rId46"/>
      <p:boldItalic r:id="rId47"/>
    </p:embeddedFont>
    <p:embeddedFont>
      <p:font typeface="Roboto Mono" panose="00000009000000000000" pitchFamily="49"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00F974-6B3B-4DBD-992D-C88132D5EC9A}">
  <a:tblStyle styleId="{0700F974-6B3B-4DBD-992D-C88132D5EC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7" d="100"/>
          <a:sy n="117" d="100"/>
        </p:scale>
        <p:origin x="49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e824c2074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be824c207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bc8fb66cd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bbc8fb66c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bbc8fb66c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bbc8fb66c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be824c2074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be824c207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bed34ddad7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bed34ddad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bed34ddad7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bed34ddad7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ba3b6513b4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ba3b6513b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bc278dbc64_281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bc278dbc64_28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be628b224f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be628b224f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bc278dbc64_28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bc278dbc64_28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ba008221c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ba008221c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bc278dbc64_281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bc278dbc64_28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2ba3b6513b4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2ba3b6513b4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ba3b6513b4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ba3b6513b4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ba3b6513b4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ba3b6513b4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2be628b224f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2be628b224f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be628b224f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be628b224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be628b224f_0_2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be628b224f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be628b224f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be628b224f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be628b224f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2be628b224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be628b224f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be628b224f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a3b6513b4_0_1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ba3b6513b4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bc278dbc64_281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2bc278dbc64_28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2be628b224f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2be628b224f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2be628b224f_0_2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2be628b224f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be628b224f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be628b224f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bc278dbc64_28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bc278dbc64_28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e628b224f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2be628b224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ba3b6513b4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ba3b6513b4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2bed34ddad7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2bed34ddad7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ba008221c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ba008221c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e628b224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e628b224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baef2559db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baef2559d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a3b6513b4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ba3b6513b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be824c207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be824c207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e824c2074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be824c207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13225" y="539500"/>
            <a:ext cx="7626600" cy="30291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713225" y="3670775"/>
            <a:ext cx="27801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1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587700" y="320263"/>
            <a:ext cx="7968600" cy="4502975"/>
            <a:chOff x="587700" y="320263"/>
            <a:chExt cx="7968600" cy="4502975"/>
          </a:xfrm>
        </p:grpSpPr>
        <p:cxnSp>
          <p:nvCxnSpPr>
            <p:cNvPr id="13" name="Google Shape;13;p2"/>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14" name="Google Shape;14;p2"/>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15" name="Google Shape;15;p2"/>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9"/>
        <p:cNvGrpSpPr/>
        <p:nvPr/>
      </p:nvGrpSpPr>
      <p:grpSpPr>
        <a:xfrm>
          <a:off x="0" y="0"/>
          <a:ext cx="0" cy="0"/>
          <a:chOff x="0" y="0"/>
          <a:chExt cx="0" cy="0"/>
        </a:xfrm>
      </p:grpSpPr>
      <p:sp>
        <p:nvSpPr>
          <p:cNvPr id="70" name="Google Shape;70;p11"/>
          <p:cNvSpPr txBox="1">
            <a:spLocks noGrp="1"/>
          </p:cNvSpPr>
          <p:nvPr>
            <p:ph type="title" hasCustomPrompt="1"/>
          </p:nvPr>
        </p:nvSpPr>
        <p:spPr>
          <a:xfrm>
            <a:off x="1284000" y="1706338"/>
            <a:ext cx="6576000" cy="1233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71" name="Google Shape;71;p11"/>
          <p:cNvSpPr txBox="1">
            <a:spLocks noGrp="1"/>
          </p:cNvSpPr>
          <p:nvPr>
            <p:ph type="subTitle" idx="1"/>
          </p:nvPr>
        </p:nvSpPr>
        <p:spPr>
          <a:xfrm>
            <a:off x="1284000" y="2940088"/>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1600"/>
              </a:spcBef>
              <a:spcAft>
                <a:spcPts val="0"/>
              </a:spcAft>
              <a:buClr>
                <a:schemeClr val="lt1"/>
              </a:buClr>
              <a:buSzPts val="1600"/>
              <a:buNone/>
              <a:defRPr sz="1600">
                <a:solidFill>
                  <a:schemeClr val="lt1"/>
                </a:solidFill>
              </a:defRPr>
            </a:lvl3pPr>
            <a:lvl4pPr lvl="3" algn="ctr" rtl="0">
              <a:lnSpc>
                <a:spcPct val="100000"/>
              </a:lnSpc>
              <a:spcBef>
                <a:spcPts val="1600"/>
              </a:spcBef>
              <a:spcAft>
                <a:spcPts val="0"/>
              </a:spcAft>
              <a:buClr>
                <a:schemeClr val="lt1"/>
              </a:buClr>
              <a:buSzPts val="1600"/>
              <a:buNone/>
              <a:defRPr sz="1600">
                <a:solidFill>
                  <a:schemeClr val="lt1"/>
                </a:solidFill>
              </a:defRPr>
            </a:lvl4pPr>
            <a:lvl5pPr lvl="4" algn="ctr" rtl="0">
              <a:lnSpc>
                <a:spcPct val="100000"/>
              </a:lnSpc>
              <a:spcBef>
                <a:spcPts val="1600"/>
              </a:spcBef>
              <a:spcAft>
                <a:spcPts val="0"/>
              </a:spcAft>
              <a:buClr>
                <a:schemeClr val="lt1"/>
              </a:buClr>
              <a:buSzPts val="1600"/>
              <a:buNone/>
              <a:defRPr sz="1600">
                <a:solidFill>
                  <a:schemeClr val="lt1"/>
                </a:solidFill>
              </a:defRPr>
            </a:lvl5pPr>
            <a:lvl6pPr lvl="5" algn="ctr" rtl="0">
              <a:lnSpc>
                <a:spcPct val="100000"/>
              </a:lnSpc>
              <a:spcBef>
                <a:spcPts val="1600"/>
              </a:spcBef>
              <a:spcAft>
                <a:spcPts val="0"/>
              </a:spcAft>
              <a:buClr>
                <a:schemeClr val="lt1"/>
              </a:buClr>
              <a:buSzPts val="1600"/>
              <a:buNone/>
              <a:defRPr sz="1600">
                <a:solidFill>
                  <a:schemeClr val="lt1"/>
                </a:solidFill>
              </a:defRPr>
            </a:lvl6pPr>
            <a:lvl7pPr lvl="6" algn="ctr" rtl="0">
              <a:lnSpc>
                <a:spcPct val="100000"/>
              </a:lnSpc>
              <a:spcBef>
                <a:spcPts val="1600"/>
              </a:spcBef>
              <a:spcAft>
                <a:spcPts val="0"/>
              </a:spcAft>
              <a:buClr>
                <a:schemeClr val="lt1"/>
              </a:buClr>
              <a:buSzPts val="1600"/>
              <a:buNone/>
              <a:defRPr sz="1600">
                <a:solidFill>
                  <a:schemeClr val="lt1"/>
                </a:solidFill>
              </a:defRPr>
            </a:lvl7pPr>
            <a:lvl8pPr lvl="7" algn="ctr" rtl="0">
              <a:lnSpc>
                <a:spcPct val="100000"/>
              </a:lnSpc>
              <a:spcBef>
                <a:spcPts val="1600"/>
              </a:spcBef>
              <a:spcAft>
                <a:spcPts val="0"/>
              </a:spcAft>
              <a:buClr>
                <a:schemeClr val="lt1"/>
              </a:buClr>
              <a:buSzPts val="1600"/>
              <a:buNone/>
              <a:defRPr sz="1600">
                <a:solidFill>
                  <a:schemeClr val="lt1"/>
                </a:solidFill>
              </a:defRPr>
            </a:lvl8pPr>
            <a:lvl9pPr lvl="8" algn="ctr" rtl="0">
              <a:lnSpc>
                <a:spcPct val="100000"/>
              </a:lnSpc>
              <a:spcBef>
                <a:spcPts val="1600"/>
              </a:spcBef>
              <a:spcAft>
                <a:spcPts val="1600"/>
              </a:spcAft>
              <a:buClr>
                <a:schemeClr val="lt1"/>
              </a:buClr>
              <a:buSzPts val="1600"/>
              <a:buNone/>
              <a:defRPr sz="1600">
                <a:solidFill>
                  <a:schemeClr val="lt1"/>
                </a:solidFill>
              </a:defRPr>
            </a:lvl9pPr>
          </a:lstStyle>
          <a:p>
            <a:endParaRPr/>
          </a:p>
        </p:txBody>
      </p:sp>
      <p:grpSp>
        <p:nvGrpSpPr>
          <p:cNvPr id="72" name="Google Shape;72;p11"/>
          <p:cNvGrpSpPr/>
          <p:nvPr/>
        </p:nvGrpSpPr>
        <p:grpSpPr>
          <a:xfrm>
            <a:off x="587700" y="320263"/>
            <a:ext cx="7968600" cy="4502975"/>
            <a:chOff x="587700" y="320263"/>
            <a:chExt cx="7968600" cy="4502975"/>
          </a:xfrm>
        </p:grpSpPr>
        <p:cxnSp>
          <p:nvCxnSpPr>
            <p:cNvPr id="73" name="Google Shape;73;p11"/>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74" name="Google Shape;74;p11"/>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75" name="Google Shape;75;p11"/>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_1">
    <p:bg>
      <p:bgPr>
        <a:solidFill>
          <a:schemeClr val="lt2"/>
        </a:solidFill>
        <a:effectLst/>
      </p:bgPr>
    </p:bg>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txBox="1">
            <a:spLocks noGrp="1"/>
          </p:cNvSpPr>
          <p:nvPr>
            <p:ph type="title" idx="2"/>
          </p:nvPr>
        </p:nvSpPr>
        <p:spPr>
          <a:xfrm>
            <a:off x="1343400" y="1306525"/>
            <a:ext cx="29739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0" name="Google Shape;80;p13"/>
          <p:cNvSpPr txBox="1">
            <a:spLocks noGrp="1"/>
          </p:cNvSpPr>
          <p:nvPr>
            <p:ph type="subTitle" idx="1"/>
          </p:nvPr>
        </p:nvSpPr>
        <p:spPr>
          <a:xfrm>
            <a:off x="720000" y="1754125"/>
            <a:ext cx="5774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81" name="Google Shape;81;p13"/>
          <p:cNvSpPr txBox="1">
            <a:spLocks noGrp="1"/>
          </p:cNvSpPr>
          <p:nvPr>
            <p:ph type="title" idx="3"/>
          </p:nvPr>
        </p:nvSpPr>
        <p:spPr>
          <a:xfrm>
            <a:off x="1343400" y="2412300"/>
            <a:ext cx="29739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2" name="Google Shape;82;p13"/>
          <p:cNvSpPr txBox="1">
            <a:spLocks noGrp="1"/>
          </p:cNvSpPr>
          <p:nvPr>
            <p:ph type="subTitle" idx="4"/>
          </p:nvPr>
        </p:nvSpPr>
        <p:spPr>
          <a:xfrm>
            <a:off x="720000" y="2857775"/>
            <a:ext cx="5769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83" name="Google Shape;83;p13"/>
          <p:cNvSpPr txBox="1">
            <a:spLocks noGrp="1"/>
          </p:cNvSpPr>
          <p:nvPr>
            <p:ph type="title" idx="5"/>
          </p:nvPr>
        </p:nvSpPr>
        <p:spPr>
          <a:xfrm>
            <a:off x="1343400" y="3518075"/>
            <a:ext cx="29739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4" name="Google Shape;84;p13"/>
          <p:cNvSpPr txBox="1">
            <a:spLocks noGrp="1"/>
          </p:cNvSpPr>
          <p:nvPr>
            <p:ph type="subTitle" idx="6"/>
          </p:nvPr>
        </p:nvSpPr>
        <p:spPr>
          <a:xfrm>
            <a:off x="720000" y="3961425"/>
            <a:ext cx="5769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85" name="Google Shape;85;p13"/>
          <p:cNvSpPr txBox="1">
            <a:spLocks noGrp="1"/>
          </p:cNvSpPr>
          <p:nvPr>
            <p:ph type="title" idx="7" hasCustomPrompt="1"/>
          </p:nvPr>
        </p:nvSpPr>
        <p:spPr>
          <a:xfrm>
            <a:off x="720000" y="1306525"/>
            <a:ext cx="6234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8" hasCustomPrompt="1"/>
          </p:nvPr>
        </p:nvSpPr>
        <p:spPr>
          <a:xfrm>
            <a:off x="720001" y="2412300"/>
            <a:ext cx="6234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title" idx="9" hasCustomPrompt="1"/>
          </p:nvPr>
        </p:nvSpPr>
        <p:spPr>
          <a:xfrm>
            <a:off x="720001" y="3518074"/>
            <a:ext cx="6234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22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88" name="Google Shape;88;p13"/>
          <p:cNvGrpSpPr/>
          <p:nvPr/>
        </p:nvGrpSpPr>
        <p:grpSpPr>
          <a:xfrm>
            <a:off x="587700" y="320263"/>
            <a:ext cx="7968600" cy="4502975"/>
            <a:chOff x="587700" y="320263"/>
            <a:chExt cx="7968600" cy="4502975"/>
          </a:xfrm>
        </p:grpSpPr>
        <p:cxnSp>
          <p:nvCxnSpPr>
            <p:cNvPr id="89" name="Google Shape;89;p13"/>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90" name="Google Shape;90;p13"/>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91" name="Google Shape;91;p13"/>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ONE_COLUMN_TEXT_1">
    <p:bg>
      <p:bgPr>
        <a:solidFill>
          <a:schemeClr val="lt2"/>
        </a:solidFill>
        <a:effectLst/>
      </p:bgPr>
    </p:bg>
    <p:spTree>
      <p:nvGrpSpPr>
        <p:cNvPr id="1" name="Shape 92"/>
        <p:cNvGrpSpPr/>
        <p:nvPr/>
      </p:nvGrpSpPr>
      <p:grpSpPr>
        <a:xfrm>
          <a:off x="0" y="0"/>
          <a:ext cx="0" cy="0"/>
          <a:chOff x="0" y="0"/>
          <a:chExt cx="0" cy="0"/>
        </a:xfrm>
      </p:grpSpPr>
      <p:grpSp>
        <p:nvGrpSpPr>
          <p:cNvPr id="93" name="Google Shape;93;p14"/>
          <p:cNvGrpSpPr/>
          <p:nvPr/>
        </p:nvGrpSpPr>
        <p:grpSpPr>
          <a:xfrm flipH="1">
            <a:off x="587775" y="320263"/>
            <a:ext cx="7968600" cy="4502975"/>
            <a:chOff x="587700" y="320263"/>
            <a:chExt cx="7968600" cy="4502975"/>
          </a:xfrm>
        </p:grpSpPr>
        <p:cxnSp>
          <p:nvCxnSpPr>
            <p:cNvPr id="94" name="Google Shape;94;p14"/>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95" name="Google Shape;95;p14"/>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96" name="Google Shape;96;p14"/>
          <p:cNvSpPr>
            <a:spLocks noGrp="1"/>
          </p:cNvSpPr>
          <p:nvPr>
            <p:ph type="pic" idx="2"/>
          </p:nvPr>
        </p:nvSpPr>
        <p:spPr>
          <a:xfrm flipH="1">
            <a:off x="0" y="0"/>
            <a:ext cx="3919200" cy="5143500"/>
          </a:xfrm>
          <a:prstGeom prst="rect">
            <a:avLst/>
          </a:prstGeom>
          <a:noFill/>
          <a:ln>
            <a:noFill/>
          </a:ln>
        </p:spPr>
      </p:sp>
      <p:sp>
        <p:nvSpPr>
          <p:cNvPr id="97" name="Google Shape;97;p14"/>
          <p:cNvSpPr txBox="1">
            <a:spLocks noGrp="1"/>
          </p:cNvSpPr>
          <p:nvPr>
            <p:ph type="title"/>
          </p:nvPr>
        </p:nvSpPr>
        <p:spPr>
          <a:xfrm>
            <a:off x="4272300" y="445025"/>
            <a:ext cx="4158600" cy="111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 name="Google Shape;98;p14"/>
          <p:cNvSpPr txBox="1">
            <a:spLocks noGrp="1"/>
          </p:cNvSpPr>
          <p:nvPr>
            <p:ph type="subTitle" idx="1"/>
          </p:nvPr>
        </p:nvSpPr>
        <p:spPr>
          <a:xfrm>
            <a:off x="4272300" y="1744575"/>
            <a:ext cx="4158600" cy="2859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Char char="●"/>
              <a:defRPr/>
            </a:lvl1pPr>
            <a:lvl2pPr lvl="1" algn="ctr" rtl="0">
              <a:lnSpc>
                <a:spcPct val="100000"/>
              </a:lnSpc>
              <a:spcBef>
                <a:spcPts val="1000"/>
              </a:spcBef>
              <a:spcAft>
                <a:spcPts val="0"/>
              </a:spcAft>
              <a:buClr>
                <a:srgbClr val="E76A28"/>
              </a:buClr>
              <a:buSzPts val="1100"/>
              <a:buChar char="○"/>
              <a:defRPr/>
            </a:lvl2pPr>
            <a:lvl3pPr lvl="2" algn="ctr" rtl="0">
              <a:lnSpc>
                <a:spcPct val="100000"/>
              </a:lnSpc>
              <a:spcBef>
                <a:spcPts val="1600"/>
              </a:spcBef>
              <a:spcAft>
                <a:spcPts val="0"/>
              </a:spcAft>
              <a:buClr>
                <a:srgbClr val="E76A28"/>
              </a:buClr>
              <a:buSzPts val="1100"/>
              <a:buChar char="■"/>
              <a:defRPr/>
            </a:lvl3pPr>
            <a:lvl4pPr lvl="3" algn="ctr" rtl="0">
              <a:lnSpc>
                <a:spcPct val="100000"/>
              </a:lnSpc>
              <a:spcBef>
                <a:spcPts val="1600"/>
              </a:spcBef>
              <a:spcAft>
                <a:spcPts val="0"/>
              </a:spcAft>
              <a:buClr>
                <a:srgbClr val="E76A28"/>
              </a:buClr>
              <a:buSzPts val="1100"/>
              <a:buChar char="●"/>
              <a:defRPr/>
            </a:lvl4pPr>
            <a:lvl5pPr lvl="4" algn="ctr" rtl="0">
              <a:lnSpc>
                <a:spcPct val="100000"/>
              </a:lnSpc>
              <a:spcBef>
                <a:spcPts val="1600"/>
              </a:spcBef>
              <a:spcAft>
                <a:spcPts val="0"/>
              </a:spcAft>
              <a:buClr>
                <a:srgbClr val="E76A28"/>
              </a:buClr>
              <a:buSzPts val="1100"/>
              <a:buChar char="○"/>
              <a:defRPr/>
            </a:lvl5pPr>
            <a:lvl6pPr lvl="5" algn="ctr" rtl="0">
              <a:lnSpc>
                <a:spcPct val="100000"/>
              </a:lnSpc>
              <a:spcBef>
                <a:spcPts val="1600"/>
              </a:spcBef>
              <a:spcAft>
                <a:spcPts val="0"/>
              </a:spcAft>
              <a:buClr>
                <a:srgbClr val="999999"/>
              </a:buClr>
              <a:buSzPts val="1100"/>
              <a:buChar char="■"/>
              <a:defRPr/>
            </a:lvl6pPr>
            <a:lvl7pPr lvl="6" algn="ctr" rtl="0">
              <a:lnSpc>
                <a:spcPct val="100000"/>
              </a:lnSpc>
              <a:spcBef>
                <a:spcPts val="1600"/>
              </a:spcBef>
              <a:spcAft>
                <a:spcPts val="0"/>
              </a:spcAft>
              <a:buClr>
                <a:srgbClr val="999999"/>
              </a:buClr>
              <a:buSzPts val="1100"/>
              <a:buChar char="●"/>
              <a:defRPr/>
            </a:lvl7pPr>
            <a:lvl8pPr lvl="7" algn="ctr" rtl="0">
              <a:lnSpc>
                <a:spcPct val="100000"/>
              </a:lnSpc>
              <a:spcBef>
                <a:spcPts val="1600"/>
              </a:spcBef>
              <a:spcAft>
                <a:spcPts val="0"/>
              </a:spcAft>
              <a:buClr>
                <a:srgbClr val="999999"/>
              </a:buClr>
              <a:buSzPts val="1100"/>
              <a:buChar char="○"/>
              <a:defRPr/>
            </a:lvl8pPr>
            <a:lvl9pPr lvl="8" algn="ctr" rtl="0">
              <a:lnSpc>
                <a:spcPct val="100000"/>
              </a:lnSpc>
              <a:spcBef>
                <a:spcPts val="1600"/>
              </a:spcBef>
              <a:spcAft>
                <a:spcPts val="1600"/>
              </a:spcAft>
              <a:buClr>
                <a:srgbClr val="999999"/>
              </a:buClr>
              <a:buSzPts val="1100"/>
              <a:buChar char="■"/>
              <a:defRPr/>
            </a:lvl9pPr>
          </a:lstStyle>
          <a:p>
            <a:endParaRPr/>
          </a:p>
        </p:txBody>
      </p:sp>
      <p:sp>
        <p:nvSpPr>
          <p:cNvPr id="99" name="Google Shape;99;p14"/>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713225" y="3837700"/>
            <a:ext cx="43602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2" name="Google Shape;102;p15"/>
          <p:cNvSpPr txBox="1">
            <a:spLocks noGrp="1"/>
          </p:cNvSpPr>
          <p:nvPr>
            <p:ph type="subTitle" idx="1"/>
          </p:nvPr>
        </p:nvSpPr>
        <p:spPr>
          <a:xfrm>
            <a:off x="3454675" y="866075"/>
            <a:ext cx="4976100" cy="1972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3000"/>
              <a:buNone/>
              <a:defRPr sz="3000">
                <a:solidFill>
                  <a:schemeClr val="lt1"/>
                </a:solidFill>
              </a:defRPr>
            </a:lvl1pPr>
            <a:lvl2pPr lvl="1" algn="ctr" rtl="0">
              <a:lnSpc>
                <a:spcPct val="100000"/>
              </a:lnSpc>
              <a:spcBef>
                <a:spcPts val="0"/>
              </a:spcBef>
              <a:spcAft>
                <a:spcPts val="0"/>
              </a:spcAft>
              <a:buClr>
                <a:schemeClr val="lt1"/>
              </a:buClr>
              <a:buSzPts val="3000"/>
              <a:buNone/>
              <a:defRPr sz="3000">
                <a:solidFill>
                  <a:schemeClr val="lt1"/>
                </a:solidFill>
              </a:defRPr>
            </a:lvl2pPr>
            <a:lvl3pPr lvl="2" algn="ctr" rtl="0">
              <a:lnSpc>
                <a:spcPct val="100000"/>
              </a:lnSpc>
              <a:spcBef>
                <a:spcPts val="1600"/>
              </a:spcBef>
              <a:spcAft>
                <a:spcPts val="0"/>
              </a:spcAft>
              <a:buClr>
                <a:schemeClr val="lt1"/>
              </a:buClr>
              <a:buSzPts val="3000"/>
              <a:buNone/>
              <a:defRPr sz="3000">
                <a:solidFill>
                  <a:schemeClr val="lt1"/>
                </a:solidFill>
              </a:defRPr>
            </a:lvl3pPr>
            <a:lvl4pPr lvl="3" algn="ctr" rtl="0">
              <a:lnSpc>
                <a:spcPct val="100000"/>
              </a:lnSpc>
              <a:spcBef>
                <a:spcPts val="1600"/>
              </a:spcBef>
              <a:spcAft>
                <a:spcPts val="0"/>
              </a:spcAft>
              <a:buClr>
                <a:schemeClr val="lt1"/>
              </a:buClr>
              <a:buSzPts val="3000"/>
              <a:buNone/>
              <a:defRPr sz="3000">
                <a:solidFill>
                  <a:schemeClr val="lt1"/>
                </a:solidFill>
              </a:defRPr>
            </a:lvl4pPr>
            <a:lvl5pPr lvl="4" algn="ctr" rtl="0">
              <a:lnSpc>
                <a:spcPct val="100000"/>
              </a:lnSpc>
              <a:spcBef>
                <a:spcPts val="1600"/>
              </a:spcBef>
              <a:spcAft>
                <a:spcPts val="0"/>
              </a:spcAft>
              <a:buClr>
                <a:schemeClr val="lt1"/>
              </a:buClr>
              <a:buSzPts val="3000"/>
              <a:buNone/>
              <a:defRPr sz="3000">
                <a:solidFill>
                  <a:schemeClr val="lt1"/>
                </a:solidFill>
              </a:defRPr>
            </a:lvl5pPr>
            <a:lvl6pPr lvl="5" algn="ctr" rtl="0">
              <a:lnSpc>
                <a:spcPct val="100000"/>
              </a:lnSpc>
              <a:spcBef>
                <a:spcPts val="1600"/>
              </a:spcBef>
              <a:spcAft>
                <a:spcPts val="0"/>
              </a:spcAft>
              <a:buClr>
                <a:schemeClr val="lt1"/>
              </a:buClr>
              <a:buSzPts val="3000"/>
              <a:buNone/>
              <a:defRPr sz="3000">
                <a:solidFill>
                  <a:schemeClr val="lt1"/>
                </a:solidFill>
              </a:defRPr>
            </a:lvl6pPr>
            <a:lvl7pPr lvl="6" algn="ctr" rtl="0">
              <a:lnSpc>
                <a:spcPct val="100000"/>
              </a:lnSpc>
              <a:spcBef>
                <a:spcPts val="1600"/>
              </a:spcBef>
              <a:spcAft>
                <a:spcPts val="0"/>
              </a:spcAft>
              <a:buClr>
                <a:schemeClr val="lt1"/>
              </a:buClr>
              <a:buSzPts val="3000"/>
              <a:buNone/>
              <a:defRPr sz="3000">
                <a:solidFill>
                  <a:schemeClr val="lt1"/>
                </a:solidFill>
              </a:defRPr>
            </a:lvl7pPr>
            <a:lvl8pPr lvl="7" algn="ctr" rtl="0">
              <a:lnSpc>
                <a:spcPct val="100000"/>
              </a:lnSpc>
              <a:spcBef>
                <a:spcPts val="1600"/>
              </a:spcBef>
              <a:spcAft>
                <a:spcPts val="0"/>
              </a:spcAft>
              <a:buClr>
                <a:schemeClr val="lt1"/>
              </a:buClr>
              <a:buSzPts val="3000"/>
              <a:buNone/>
              <a:defRPr sz="3000">
                <a:solidFill>
                  <a:schemeClr val="lt1"/>
                </a:solidFill>
              </a:defRPr>
            </a:lvl8pPr>
            <a:lvl9pPr lvl="8" algn="ctr" rtl="0">
              <a:lnSpc>
                <a:spcPct val="100000"/>
              </a:lnSpc>
              <a:spcBef>
                <a:spcPts val="1600"/>
              </a:spcBef>
              <a:spcAft>
                <a:spcPts val="1600"/>
              </a:spcAft>
              <a:buClr>
                <a:schemeClr val="lt1"/>
              </a:buClr>
              <a:buSzPts val="3000"/>
              <a:buNone/>
              <a:defRPr sz="3000">
                <a:solidFill>
                  <a:schemeClr val="lt1"/>
                </a:solidFill>
              </a:defRPr>
            </a:lvl9pPr>
          </a:lstStyle>
          <a:p>
            <a:endParaRPr/>
          </a:p>
        </p:txBody>
      </p:sp>
      <p:grpSp>
        <p:nvGrpSpPr>
          <p:cNvPr id="103" name="Google Shape;103;p15"/>
          <p:cNvGrpSpPr/>
          <p:nvPr/>
        </p:nvGrpSpPr>
        <p:grpSpPr>
          <a:xfrm>
            <a:off x="587700" y="320263"/>
            <a:ext cx="7968600" cy="4502975"/>
            <a:chOff x="587700" y="320263"/>
            <a:chExt cx="7968600" cy="4502975"/>
          </a:xfrm>
        </p:grpSpPr>
        <p:cxnSp>
          <p:nvCxnSpPr>
            <p:cNvPr id="104" name="Google Shape;104;p15"/>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105" name="Google Shape;105;p15"/>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106" name="Google Shape;106;p15"/>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lt2"/>
        </a:solidFill>
        <a:effectLst/>
      </p:bgPr>
    </p:bg>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 name="Google Shape;109;p16"/>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b="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110" name="Google Shape;110;p16"/>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b="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grpSp>
        <p:nvGrpSpPr>
          <p:cNvPr id="111" name="Google Shape;111;p16"/>
          <p:cNvGrpSpPr/>
          <p:nvPr/>
        </p:nvGrpSpPr>
        <p:grpSpPr>
          <a:xfrm>
            <a:off x="587700" y="320263"/>
            <a:ext cx="7968600" cy="4502975"/>
            <a:chOff x="587700" y="320263"/>
            <a:chExt cx="7968600" cy="4502975"/>
          </a:xfrm>
        </p:grpSpPr>
        <p:cxnSp>
          <p:nvCxnSpPr>
            <p:cNvPr id="112" name="Google Shape;112;p16"/>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113" name="Google Shape;113;p16"/>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114" name="Google Shape;114;p16"/>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713225" y="728650"/>
            <a:ext cx="5059800" cy="983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7" name="Google Shape;117;p17"/>
          <p:cNvSpPr txBox="1">
            <a:spLocks noGrp="1"/>
          </p:cNvSpPr>
          <p:nvPr>
            <p:ph type="subTitle" idx="1"/>
          </p:nvPr>
        </p:nvSpPr>
        <p:spPr>
          <a:xfrm>
            <a:off x="713225" y="1881150"/>
            <a:ext cx="5059800" cy="105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algn="ctr" rtl="0">
              <a:lnSpc>
                <a:spcPct val="100000"/>
              </a:lnSpc>
              <a:spcBef>
                <a:spcPts val="0"/>
              </a:spcBef>
              <a:spcAft>
                <a:spcPts val="0"/>
              </a:spcAft>
              <a:buClr>
                <a:schemeClr val="lt1"/>
              </a:buClr>
              <a:buSzPts val="1100"/>
              <a:buNone/>
              <a:defRPr>
                <a:solidFill>
                  <a:schemeClr val="lt1"/>
                </a:solidFill>
              </a:defRPr>
            </a:lvl2pPr>
            <a:lvl3pPr lvl="2" algn="ctr" rtl="0">
              <a:lnSpc>
                <a:spcPct val="100000"/>
              </a:lnSpc>
              <a:spcBef>
                <a:spcPts val="1600"/>
              </a:spcBef>
              <a:spcAft>
                <a:spcPts val="0"/>
              </a:spcAft>
              <a:buClr>
                <a:schemeClr val="lt1"/>
              </a:buClr>
              <a:buSzPts val="1100"/>
              <a:buNone/>
              <a:defRPr>
                <a:solidFill>
                  <a:schemeClr val="lt1"/>
                </a:solidFill>
              </a:defRPr>
            </a:lvl3pPr>
            <a:lvl4pPr lvl="3" algn="ctr" rtl="0">
              <a:lnSpc>
                <a:spcPct val="100000"/>
              </a:lnSpc>
              <a:spcBef>
                <a:spcPts val="1600"/>
              </a:spcBef>
              <a:spcAft>
                <a:spcPts val="0"/>
              </a:spcAft>
              <a:buClr>
                <a:schemeClr val="lt1"/>
              </a:buClr>
              <a:buSzPts val="1100"/>
              <a:buNone/>
              <a:defRPr>
                <a:solidFill>
                  <a:schemeClr val="lt1"/>
                </a:solidFill>
              </a:defRPr>
            </a:lvl4pPr>
            <a:lvl5pPr lvl="4" algn="ctr" rtl="0">
              <a:lnSpc>
                <a:spcPct val="100000"/>
              </a:lnSpc>
              <a:spcBef>
                <a:spcPts val="1600"/>
              </a:spcBef>
              <a:spcAft>
                <a:spcPts val="0"/>
              </a:spcAft>
              <a:buClr>
                <a:schemeClr val="lt1"/>
              </a:buClr>
              <a:buSzPts val="1100"/>
              <a:buNone/>
              <a:defRPr>
                <a:solidFill>
                  <a:schemeClr val="lt1"/>
                </a:solidFill>
              </a:defRPr>
            </a:lvl5pPr>
            <a:lvl6pPr lvl="5" algn="ctr" rtl="0">
              <a:lnSpc>
                <a:spcPct val="100000"/>
              </a:lnSpc>
              <a:spcBef>
                <a:spcPts val="1600"/>
              </a:spcBef>
              <a:spcAft>
                <a:spcPts val="0"/>
              </a:spcAft>
              <a:buClr>
                <a:schemeClr val="lt1"/>
              </a:buClr>
              <a:buSzPts val="1100"/>
              <a:buNone/>
              <a:defRPr>
                <a:solidFill>
                  <a:schemeClr val="lt1"/>
                </a:solidFill>
              </a:defRPr>
            </a:lvl6pPr>
            <a:lvl7pPr lvl="6" algn="ctr" rtl="0">
              <a:lnSpc>
                <a:spcPct val="100000"/>
              </a:lnSpc>
              <a:spcBef>
                <a:spcPts val="1600"/>
              </a:spcBef>
              <a:spcAft>
                <a:spcPts val="0"/>
              </a:spcAft>
              <a:buClr>
                <a:schemeClr val="lt1"/>
              </a:buClr>
              <a:buSzPts val="1100"/>
              <a:buNone/>
              <a:defRPr>
                <a:solidFill>
                  <a:schemeClr val="lt1"/>
                </a:solidFill>
              </a:defRPr>
            </a:lvl7pPr>
            <a:lvl8pPr lvl="7" algn="ctr" rtl="0">
              <a:lnSpc>
                <a:spcPct val="100000"/>
              </a:lnSpc>
              <a:spcBef>
                <a:spcPts val="1600"/>
              </a:spcBef>
              <a:spcAft>
                <a:spcPts val="0"/>
              </a:spcAft>
              <a:buClr>
                <a:schemeClr val="lt1"/>
              </a:buClr>
              <a:buSzPts val="1100"/>
              <a:buNone/>
              <a:defRPr>
                <a:solidFill>
                  <a:schemeClr val="lt1"/>
                </a:solidFill>
              </a:defRPr>
            </a:lvl8pPr>
            <a:lvl9pPr lvl="8" algn="ctr" rtl="0">
              <a:lnSpc>
                <a:spcPct val="100000"/>
              </a:lnSpc>
              <a:spcBef>
                <a:spcPts val="1600"/>
              </a:spcBef>
              <a:spcAft>
                <a:spcPts val="1600"/>
              </a:spcAft>
              <a:buClr>
                <a:schemeClr val="lt1"/>
              </a:buClr>
              <a:buSzPts val="1100"/>
              <a:buNone/>
              <a:defRPr>
                <a:solidFill>
                  <a:schemeClr val="lt1"/>
                </a:solidFill>
              </a:defRPr>
            </a:lvl9pPr>
          </a:lstStyle>
          <a:p>
            <a:endParaRPr/>
          </a:p>
        </p:txBody>
      </p:sp>
      <p:grpSp>
        <p:nvGrpSpPr>
          <p:cNvPr id="118" name="Google Shape;118;p17"/>
          <p:cNvGrpSpPr/>
          <p:nvPr/>
        </p:nvGrpSpPr>
        <p:grpSpPr>
          <a:xfrm>
            <a:off x="587700" y="320263"/>
            <a:ext cx="7968600" cy="4502975"/>
            <a:chOff x="587700" y="320263"/>
            <a:chExt cx="7968600" cy="4502975"/>
          </a:xfrm>
        </p:grpSpPr>
        <p:cxnSp>
          <p:nvCxnSpPr>
            <p:cNvPr id="119" name="Google Shape;119;p17"/>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120" name="Google Shape;120;p17"/>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121" name="Google Shape;121;p17"/>
          <p:cNvSpPr txBox="1"/>
          <p:nvPr/>
        </p:nvSpPr>
        <p:spPr>
          <a:xfrm>
            <a:off x="713225" y="3682175"/>
            <a:ext cx="4550400" cy="5562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100" b="1">
                <a:solidFill>
                  <a:schemeClr val="lt1"/>
                </a:solidFill>
                <a:latin typeface="Barlow"/>
                <a:ea typeface="Barlow"/>
                <a:cs typeface="Barlow"/>
                <a:sym typeface="Barlow"/>
              </a:rPr>
              <a:t>CREDITS:</a:t>
            </a:r>
            <a:r>
              <a:rPr lang="en" sz="1100">
                <a:solidFill>
                  <a:schemeClr val="lt1"/>
                </a:solidFill>
                <a:latin typeface="Barlow"/>
                <a:ea typeface="Barlow"/>
                <a:cs typeface="Barlow"/>
                <a:sym typeface="Barlow"/>
              </a:rPr>
              <a:t> This presentation template was created by </a:t>
            </a:r>
            <a:r>
              <a:rPr lang="en" sz="1100" b="1" u="sng">
                <a:solidFill>
                  <a:schemeClr val="lt1"/>
                </a:solid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lang="en" sz="1100">
                <a:solidFill>
                  <a:schemeClr val="lt1"/>
                </a:solidFill>
                <a:latin typeface="Barlow"/>
                <a:ea typeface="Barlow"/>
                <a:cs typeface="Barlow"/>
                <a:sym typeface="Barlow"/>
              </a:rPr>
              <a:t>, and includes icons by </a:t>
            </a:r>
            <a:r>
              <a:rPr lang="en" sz="1100" b="1" u="sng">
                <a:solidFill>
                  <a:schemeClr val="lt1"/>
                </a:solid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lang="en" sz="1100">
                <a:solidFill>
                  <a:schemeClr val="lt1"/>
                </a:solidFill>
                <a:latin typeface="Barlow"/>
                <a:ea typeface="Barlow"/>
                <a:cs typeface="Barlow"/>
                <a:sym typeface="Barlow"/>
              </a:rPr>
              <a:t>, and infographics &amp; images by </a:t>
            </a:r>
            <a:r>
              <a:rPr lang="en" sz="1100" b="1" u="sng">
                <a:solidFill>
                  <a:schemeClr val="lt1"/>
                </a:solid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r>
              <a:rPr lang="en" sz="1100" u="sng">
                <a:solidFill>
                  <a:schemeClr val="lt1"/>
                </a:solidFill>
                <a:latin typeface="Barlow"/>
                <a:ea typeface="Barlow"/>
                <a:cs typeface="Barlow"/>
                <a:sym typeface="Barlow"/>
              </a:rPr>
              <a:t> </a:t>
            </a:r>
            <a:endParaRPr sz="1100" b="1" u="sng">
              <a:solidFill>
                <a:schemeClr val="lt1"/>
              </a:solidFill>
              <a:latin typeface="Barlow"/>
              <a:ea typeface="Barlow"/>
              <a:cs typeface="Barlow"/>
              <a:sym typeface="Barlow"/>
            </a:endParaRPr>
          </a:p>
        </p:txBody>
      </p:sp>
      <p:sp>
        <p:nvSpPr>
          <p:cNvPr id="122" name="Google Shape;122;p17"/>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
  <p:cSld name="CUSTOM">
    <p:bg>
      <p:bgPr>
        <a:solidFill>
          <a:schemeClr val="lt2"/>
        </a:solidFill>
        <a:effectLst/>
      </p:bgPr>
    </p:bg>
    <p:spTree>
      <p:nvGrpSpPr>
        <p:cNvPr id="1" name="Shape 123"/>
        <p:cNvGrpSpPr/>
        <p:nvPr/>
      </p:nvGrpSpPr>
      <p:grpSpPr>
        <a:xfrm>
          <a:off x="0" y="0"/>
          <a:ext cx="0" cy="0"/>
          <a:chOff x="0" y="0"/>
          <a:chExt cx="0" cy="0"/>
        </a:xfrm>
      </p:grpSpPr>
      <p:grpSp>
        <p:nvGrpSpPr>
          <p:cNvPr id="124" name="Google Shape;124;p18"/>
          <p:cNvGrpSpPr/>
          <p:nvPr/>
        </p:nvGrpSpPr>
        <p:grpSpPr>
          <a:xfrm>
            <a:off x="587700" y="320263"/>
            <a:ext cx="7968600" cy="4502975"/>
            <a:chOff x="587700" y="320263"/>
            <a:chExt cx="7968600" cy="4502975"/>
          </a:xfrm>
        </p:grpSpPr>
        <p:cxnSp>
          <p:nvCxnSpPr>
            <p:cNvPr id="125" name="Google Shape;125;p18"/>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126" name="Google Shape;126;p18"/>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
    <p:spTree>
      <p:nvGrpSpPr>
        <p:cNvPr id="1" name="Shape 127"/>
        <p:cNvGrpSpPr/>
        <p:nvPr/>
      </p:nvGrpSpPr>
      <p:grpSpPr>
        <a:xfrm>
          <a:off x="0" y="0"/>
          <a:ext cx="0" cy="0"/>
          <a:chOff x="0" y="0"/>
          <a:chExt cx="0" cy="0"/>
        </a:xfrm>
      </p:grpSpPr>
      <p:grpSp>
        <p:nvGrpSpPr>
          <p:cNvPr id="128" name="Google Shape;128;p19"/>
          <p:cNvGrpSpPr/>
          <p:nvPr/>
        </p:nvGrpSpPr>
        <p:grpSpPr>
          <a:xfrm>
            <a:off x="587700" y="320263"/>
            <a:ext cx="7968600" cy="4502975"/>
            <a:chOff x="587700" y="320263"/>
            <a:chExt cx="7968600" cy="4502975"/>
          </a:xfrm>
        </p:grpSpPr>
        <p:cxnSp>
          <p:nvCxnSpPr>
            <p:cNvPr id="129" name="Google Shape;129;p19"/>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130" name="Google Shape;130;p19"/>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31"/>
        <p:cNvGrpSpPr/>
        <p:nvPr/>
      </p:nvGrpSpPr>
      <p:grpSpPr>
        <a:xfrm>
          <a:off x="0" y="0"/>
          <a:ext cx="0" cy="0"/>
          <a:chOff x="0" y="0"/>
          <a:chExt cx="0" cy="0"/>
        </a:xfrm>
      </p:grpSpPr>
      <p:sp>
        <p:nvSpPr>
          <p:cNvPr id="132" name="Google Shape;132;p2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3" name="Google Shape;133;p20"/>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3225" y="2670425"/>
            <a:ext cx="7717500" cy="978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 name="Google Shape;18;p3"/>
          <p:cNvSpPr txBox="1">
            <a:spLocks noGrp="1"/>
          </p:cNvSpPr>
          <p:nvPr>
            <p:ph type="title" idx="2" hasCustomPrompt="1"/>
          </p:nvPr>
        </p:nvSpPr>
        <p:spPr>
          <a:xfrm>
            <a:off x="6670375" y="575500"/>
            <a:ext cx="1760400" cy="1223700"/>
          </a:xfrm>
          <a:prstGeom prst="rect">
            <a:avLst/>
          </a:prstGeom>
          <a:noFill/>
        </p:spPr>
        <p:txBody>
          <a:bodyPr spcFirstLastPara="1" wrap="square" lIns="91425" tIns="91425" rIns="91425" bIns="91425" anchor="b" anchorCtr="0">
            <a:noAutofit/>
          </a:bodyPr>
          <a:lstStyle>
            <a:lvl1pPr lvl="0" algn="r" rtl="0">
              <a:spcBef>
                <a:spcPts val="0"/>
              </a:spcBef>
              <a:spcAft>
                <a:spcPts val="0"/>
              </a:spcAft>
              <a:buClr>
                <a:schemeClr val="lt1"/>
              </a:buClr>
              <a:buSzPts val="6000"/>
              <a:buNone/>
              <a:defRPr sz="7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 name="Google Shape;19;p3"/>
          <p:cNvSpPr txBox="1">
            <a:spLocks noGrp="1"/>
          </p:cNvSpPr>
          <p:nvPr>
            <p:ph type="subTitle" idx="1"/>
          </p:nvPr>
        </p:nvSpPr>
        <p:spPr>
          <a:xfrm>
            <a:off x="713225" y="3560400"/>
            <a:ext cx="2542800" cy="66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600">
                <a:solidFill>
                  <a:schemeClr val="lt1"/>
                </a:solidFill>
              </a:defRPr>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grpSp>
        <p:nvGrpSpPr>
          <p:cNvPr id="20" name="Google Shape;20;p3"/>
          <p:cNvGrpSpPr/>
          <p:nvPr/>
        </p:nvGrpSpPr>
        <p:grpSpPr>
          <a:xfrm>
            <a:off x="587700" y="320263"/>
            <a:ext cx="7968600" cy="4502975"/>
            <a:chOff x="587700" y="320263"/>
            <a:chExt cx="7968600" cy="4502975"/>
          </a:xfrm>
        </p:grpSpPr>
        <p:cxnSp>
          <p:nvCxnSpPr>
            <p:cNvPr id="21" name="Google Shape;21;p3"/>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22" name="Google Shape;22;p3"/>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23" name="Google Shape;23;p3"/>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2">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720000" y="424992"/>
            <a:ext cx="3200400" cy="12801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700"/>
            </a:lvl1pPr>
            <a:lvl2pPr lvl="1" rtl="0">
              <a:spcBef>
                <a:spcPts val="0"/>
              </a:spcBef>
              <a:spcAft>
                <a:spcPts val="0"/>
              </a:spcAft>
              <a:buSzPts val="3500"/>
              <a:buFont typeface="Poppins ExtraBold"/>
              <a:buNone/>
              <a:defRPr b="0">
                <a:latin typeface="Poppins ExtraBold"/>
                <a:ea typeface="Poppins ExtraBold"/>
                <a:cs typeface="Poppins ExtraBold"/>
                <a:sym typeface="Poppins ExtraBold"/>
              </a:defRPr>
            </a:lvl2pPr>
            <a:lvl3pPr lvl="2" rtl="0">
              <a:spcBef>
                <a:spcPts val="0"/>
              </a:spcBef>
              <a:spcAft>
                <a:spcPts val="0"/>
              </a:spcAft>
              <a:buSzPts val="3500"/>
              <a:buFont typeface="Poppins ExtraBold"/>
              <a:buNone/>
              <a:defRPr b="0">
                <a:latin typeface="Poppins ExtraBold"/>
                <a:ea typeface="Poppins ExtraBold"/>
                <a:cs typeface="Poppins ExtraBold"/>
                <a:sym typeface="Poppins ExtraBold"/>
              </a:defRPr>
            </a:lvl3pPr>
            <a:lvl4pPr lvl="3" rtl="0">
              <a:spcBef>
                <a:spcPts val="0"/>
              </a:spcBef>
              <a:spcAft>
                <a:spcPts val="0"/>
              </a:spcAft>
              <a:buSzPts val="3500"/>
              <a:buFont typeface="Poppins ExtraBold"/>
              <a:buNone/>
              <a:defRPr b="0">
                <a:latin typeface="Poppins ExtraBold"/>
                <a:ea typeface="Poppins ExtraBold"/>
                <a:cs typeface="Poppins ExtraBold"/>
                <a:sym typeface="Poppins ExtraBold"/>
              </a:defRPr>
            </a:lvl4pPr>
            <a:lvl5pPr lvl="4" rtl="0">
              <a:spcBef>
                <a:spcPts val="0"/>
              </a:spcBef>
              <a:spcAft>
                <a:spcPts val="0"/>
              </a:spcAft>
              <a:buSzPts val="3500"/>
              <a:buFont typeface="Poppins ExtraBold"/>
              <a:buNone/>
              <a:defRPr b="0">
                <a:latin typeface="Poppins ExtraBold"/>
                <a:ea typeface="Poppins ExtraBold"/>
                <a:cs typeface="Poppins ExtraBold"/>
                <a:sym typeface="Poppins ExtraBold"/>
              </a:defRPr>
            </a:lvl5pPr>
            <a:lvl6pPr lvl="5" rtl="0">
              <a:spcBef>
                <a:spcPts val="0"/>
              </a:spcBef>
              <a:spcAft>
                <a:spcPts val="0"/>
              </a:spcAft>
              <a:buSzPts val="3500"/>
              <a:buFont typeface="Poppins ExtraBold"/>
              <a:buNone/>
              <a:defRPr b="0">
                <a:latin typeface="Poppins ExtraBold"/>
                <a:ea typeface="Poppins ExtraBold"/>
                <a:cs typeface="Poppins ExtraBold"/>
                <a:sym typeface="Poppins ExtraBold"/>
              </a:defRPr>
            </a:lvl6pPr>
            <a:lvl7pPr lvl="6" rtl="0">
              <a:spcBef>
                <a:spcPts val="0"/>
              </a:spcBef>
              <a:spcAft>
                <a:spcPts val="0"/>
              </a:spcAft>
              <a:buSzPts val="3500"/>
              <a:buFont typeface="Poppins ExtraBold"/>
              <a:buNone/>
              <a:defRPr b="0">
                <a:latin typeface="Poppins ExtraBold"/>
                <a:ea typeface="Poppins ExtraBold"/>
                <a:cs typeface="Poppins ExtraBold"/>
                <a:sym typeface="Poppins ExtraBold"/>
              </a:defRPr>
            </a:lvl7pPr>
            <a:lvl8pPr lvl="7" rtl="0">
              <a:spcBef>
                <a:spcPts val="0"/>
              </a:spcBef>
              <a:spcAft>
                <a:spcPts val="0"/>
              </a:spcAft>
              <a:buSzPts val="3500"/>
              <a:buFont typeface="Poppins ExtraBold"/>
              <a:buNone/>
              <a:defRPr b="0">
                <a:latin typeface="Poppins ExtraBold"/>
                <a:ea typeface="Poppins ExtraBold"/>
                <a:cs typeface="Poppins ExtraBold"/>
                <a:sym typeface="Poppins ExtraBold"/>
              </a:defRPr>
            </a:lvl8pPr>
            <a:lvl9pPr lvl="8" rtl="0">
              <a:spcBef>
                <a:spcPts val="0"/>
              </a:spcBef>
              <a:spcAft>
                <a:spcPts val="0"/>
              </a:spcAft>
              <a:buSzPts val="3500"/>
              <a:buFont typeface="Poppins ExtraBold"/>
              <a:buNone/>
              <a:defRPr b="0">
                <a:latin typeface="Poppins ExtraBold"/>
                <a:ea typeface="Poppins ExtraBold"/>
                <a:cs typeface="Poppins ExtraBold"/>
                <a:sym typeface="Poppins ExtraBold"/>
              </a:defRPr>
            </a:lvl9pPr>
          </a:lstStyle>
          <a:p>
            <a:endParaRPr/>
          </a:p>
        </p:txBody>
      </p:sp>
      <p:sp>
        <p:nvSpPr>
          <p:cNvPr id="136" name="Google Shape;136;p21"/>
          <p:cNvSpPr txBox="1">
            <a:spLocks noGrp="1"/>
          </p:cNvSpPr>
          <p:nvPr>
            <p:ph type="subTitle" idx="1"/>
          </p:nvPr>
        </p:nvSpPr>
        <p:spPr>
          <a:xfrm>
            <a:off x="5009861" y="2848398"/>
            <a:ext cx="25758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7" name="Google Shape;137;p21"/>
          <p:cNvSpPr txBox="1">
            <a:spLocks noGrp="1"/>
          </p:cNvSpPr>
          <p:nvPr>
            <p:ph type="subTitle" idx="2"/>
          </p:nvPr>
        </p:nvSpPr>
        <p:spPr>
          <a:xfrm>
            <a:off x="1672051" y="2848404"/>
            <a:ext cx="2575800" cy="17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8" name="Google Shape;138;p21"/>
          <p:cNvSpPr txBox="1">
            <a:spLocks noGrp="1"/>
          </p:cNvSpPr>
          <p:nvPr>
            <p:ph type="subTitle" idx="3"/>
          </p:nvPr>
        </p:nvSpPr>
        <p:spPr>
          <a:xfrm>
            <a:off x="1672050" y="2479750"/>
            <a:ext cx="2575800" cy="439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oppins ExtraBold"/>
              <a:buNone/>
              <a:defRPr sz="1800">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139" name="Google Shape;139;p21"/>
          <p:cNvSpPr txBox="1">
            <a:spLocks noGrp="1"/>
          </p:cNvSpPr>
          <p:nvPr>
            <p:ph type="subTitle" idx="4"/>
          </p:nvPr>
        </p:nvSpPr>
        <p:spPr>
          <a:xfrm>
            <a:off x="5009855" y="2479750"/>
            <a:ext cx="2575800" cy="439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Poppins ExtraBold"/>
              <a:buNone/>
              <a:defRPr sz="1800">
                <a:solidFill>
                  <a:schemeClr val="dk1"/>
                </a:solidFill>
                <a:latin typeface="Poppins ExtraBold"/>
                <a:ea typeface="Poppins ExtraBold"/>
                <a:cs typeface="Poppins ExtraBold"/>
                <a:sym typeface="Poppins ExtraBold"/>
              </a:defRPr>
            </a:lvl1pPr>
            <a:lvl2pPr lvl="1"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2pPr>
            <a:lvl3pPr lvl="2"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3pPr>
            <a:lvl4pPr lvl="3"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4pPr>
            <a:lvl5pPr lvl="4"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5pPr>
            <a:lvl6pPr lvl="5"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6pPr>
            <a:lvl7pPr lvl="6"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7pPr>
            <a:lvl8pPr lvl="7"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8pPr>
            <a:lvl9pPr lvl="8" algn="ctr" rtl="0">
              <a:lnSpc>
                <a:spcPct val="100000"/>
              </a:lnSpc>
              <a:spcBef>
                <a:spcPts val="0"/>
              </a:spcBef>
              <a:spcAft>
                <a:spcPts val="0"/>
              </a:spcAft>
              <a:buSzPts val="2400"/>
              <a:buFont typeface="Poppins ExtraBold"/>
              <a:buNone/>
              <a:defRPr sz="2400">
                <a:latin typeface="Poppins ExtraBold"/>
                <a:ea typeface="Poppins ExtraBold"/>
                <a:cs typeface="Poppins ExtraBold"/>
                <a:sym typeface="Poppins ExtraBold"/>
              </a:defRPr>
            </a:lvl9pPr>
          </a:lstStyle>
          <a:p>
            <a:endParaRPr/>
          </a:p>
        </p:txBody>
      </p:sp>
      <p:sp>
        <p:nvSpPr>
          <p:cNvPr id="140" name="Google Shape;140;p21"/>
          <p:cNvSpPr/>
          <p:nvPr/>
        </p:nvSpPr>
        <p:spPr>
          <a:xfrm rot="5400000">
            <a:off x="7109875" y="-52550"/>
            <a:ext cx="4130700" cy="1184100"/>
          </a:xfrm>
          <a:prstGeom prst="roundRect">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1"/>
          <p:cNvSpPr/>
          <p:nvPr/>
        </p:nvSpPr>
        <p:spPr>
          <a:xfrm rot="10800000" flipH="1">
            <a:off x="-7325" y="-5470"/>
            <a:ext cx="514200" cy="5151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Char char="●"/>
              <a:defRPr/>
            </a:lvl1pPr>
            <a:lvl2pPr marL="914400" lvl="1" indent="-298450" rtl="0">
              <a:lnSpc>
                <a:spcPct val="100000"/>
              </a:lnSpc>
              <a:spcBef>
                <a:spcPts val="0"/>
              </a:spcBef>
              <a:spcAft>
                <a:spcPts val="0"/>
              </a:spcAft>
              <a:buSzPts val="1100"/>
              <a:buChar char="○"/>
              <a:defRPr/>
            </a:lvl2pPr>
            <a:lvl3pPr marL="1371600" lvl="2" indent="-298450" rtl="0">
              <a:lnSpc>
                <a:spcPct val="100000"/>
              </a:lnSpc>
              <a:spcBef>
                <a:spcPts val="0"/>
              </a:spcBef>
              <a:spcAft>
                <a:spcPts val="0"/>
              </a:spcAft>
              <a:buSzPts val="1100"/>
              <a:buChar char="■"/>
              <a:defRPr/>
            </a:lvl3pPr>
            <a:lvl4pPr marL="1828800" lvl="3" indent="-298450" rtl="0">
              <a:lnSpc>
                <a:spcPct val="100000"/>
              </a:lnSpc>
              <a:spcBef>
                <a:spcPts val="0"/>
              </a:spcBef>
              <a:spcAft>
                <a:spcPts val="0"/>
              </a:spcAft>
              <a:buSzPts val="1100"/>
              <a:buChar char="●"/>
              <a:defRPr/>
            </a:lvl4pPr>
            <a:lvl5pPr marL="2286000" lvl="4" indent="-298450" rtl="0">
              <a:lnSpc>
                <a:spcPct val="100000"/>
              </a:lnSpc>
              <a:spcBef>
                <a:spcPts val="0"/>
              </a:spcBef>
              <a:spcAft>
                <a:spcPts val="0"/>
              </a:spcAft>
              <a:buSzPts val="1100"/>
              <a:buChar char="○"/>
              <a:defRPr/>
            </a:lvl5pPr>
            <a:lvl6pPr marL="2743200" lvl="5" indent="-298450" rtl="0">
              <a:lnSpc>
                <a:spcPct val="100000"/>
              </a:lnSpc>
              <a:spcBef>
                <a:spcPts val="0"/>
              </a:spcBef>
              <a:spcAft>
                <a:spcPts val="0"/>
              </a:spcAft>
              <a:buSzPts val="1100"/>
              <a:buChar char="■"/>
              <a:defRPr/>
            </a:lvl6pPr>
            <a:lvl7pPr marL="3200400" lvl="6" indent="-298450" rtl="0">
              <a:lnSpc>
                <a:spcPct val="100000"/>
              </a:lnSpc>
              <a:spcBef>
                <a:spcPts val="0"/>
              </a:spcBef>
              <a:spcAft>
                <a:spcPts val="0"/>
              </a:spcAft>
              <a:buSzPts val="1100"/>
              <a:buChar char="●"/>
              <a:defRPr/>
            </a:lvl7pPr>
            <a:lvl8pPr marL="3657600" lvl="7" indent="-298450" rtl="0">
              <a:lnSpc>
                <a:spcPct val="100000"/>
              </a:lnSpc>
              <a:spcBef>
                <a:spcPts val="0"/>
              </a:spcBef>
              <a:spcAft>
                <a:spcPts val="0"/>
              </a:spcAft>
              <a:buSzPts val="1100"/>
              <a:buChar char="○"/>
              <a:defRPr/>
            </a:lvl8pPr>
            <a:lvl9pPr marL="4114800" lvl="8" indent="-298450" rtl="0">
              <a:lnSpc>
                <a:spcPct val="100000"/>
              </a:lnSpc>
              <a:spcBef>
                <a:spcPts val="0"/>
              </a:spcBef>
              <a:spcAft>
                <a:spcPts val="0"/>
              </a:spcAft>
              <a:buSzPts val="1100"/>
              <a:buChar char="■"/>
              <a:defRPr/>
            </a:lvl9pPr>
          </a:lstStyle>
          <a:p>
            <a:endParaRPr/>
          </a:p>
        </p:txBody>
      </p:sp>
      <p:grpSp>
        <p:nvGrpSpPr>
          <p:cNvPr id="27" name="Google Shape;27;p4"/>
          <p:cNvGrpSpPr/>
          <p:nvPr/>
        </p:nvGrpSpPr>
        <p:grpSpPr>
          <a:xfrm>
            <a:off x="587700" y="320263"/>
            <a:ext cx="7968600" cy="4502975"/>
            <a:chOff x="587700" y="320263"/>
            <a:chExt cx="7968600" cy="4502975"/>
          </a:xfrm>
        </p:grpSpPr>
        <p:cxnSp>
          <p:nvCxnSpPr>
            <p:cNvPr id="28" name="Google Shape;28;p4"/>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29" name="Google Shape;29;p4"/>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2"/>
        </a:solid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5"/>
          <p:cNvSpPr txBox="1">
            <a:spLocks noGrp="1"/>
          </p:cNvSpPr>
          <p:nvPr>
            <p:ph type="subTitle" idx="1"/>
          </p:nvPr>
        </p:nvSpPr>
        <p:spPr>
          <a:xfrm>
            <a:off x="720000" y="3684750"/>
            <a:ext cx="6546300" cy="82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 name="Google Shape;33;p5"/>
          <p:cNvSpPr txBox="1">
            <a:spLocks noGrp="1"/>
          </p:cNvSpPr>
          <p:nvPr>
            <p:ph type="subTitle" idx="2"/>
          </p:nvPr>
        </p:nvSpPr>
        <p:spPr>
          <a:xfrm>
            <a:off x="720000" y="1996636"/>
            <a:ext cx="6546300" cy="82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1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 name="Google Shape;34;p5"/>
          <p:cNvSpPr txBox="1">
            <a:spLocks noGrp="1"/>
          </p:cNvSpPr>
          <p:nvPr>
            <p:ph type="subTitle" idx="3"/>
          </p:nvPr>
        </p:nvSpPr>
        <p:spPr>
          <a:xfrm>
            <a:off x="720000" y="3188250"/>
            <a:ext cx="65463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Anton"/>
                <a:ea typeface="Anton"/>
                <a:cs typeface="Anton"/>
                <a:sym typeface="Anton"/>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5" name="Google Shape;35;p5"/>
          <p:cNvSpPr txBox="1">
            <a:spLocks noGrp="1"/>
          </p:cNvSpPr>
          <p:nvPr>
            <p:ph type="subTitle" idx="4"/>
          </p:nvPr>
        </p:nvSpPr>
        <p:spPr>
          <a:xfrm>
            <a:off x="720000" y="1503975"/>
            <a:ext cx="6546300" cy="57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Anton"/>
                <a:ea typeface="Anton"/>
                <a:cs typeface="Anton"/>
                <a:sym typeface="Anton"/>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6" name="Google Shape;36;p5"/>
          <p:cNvGrpSpPr/>
          <p:nvPr/>
        </p:nvGrpSpPr>
        <p:grpSpPr>
          <a:xfrm>
            <a:off x="587700" y="320263"/>
            <a:ext cx="7968600" cy="4502975"/>
            <a:chOff x="587700" y="320263"/>
            <a:chExt cx="7968600" cy="4502975"/>
          </a:xfrm>
        </p:grpSpPr>
        <p:cxnSp>
          <p:nvCxnSpPr>
            <p:cNvPr id="37" name="Google Shape;37;p5"/>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38" name="Google Shape;38;p5"/>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39" name="Google Shape;39;p5"/>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2" name="Google Shape;42;p6"/>
          <p:cNvGrpSpPr/>
          <p:nvPr/>
        </p:nvGrpSpPr>
        <p:grpSpPr>
          <a:xfrm>
            <a:off x="587700" y="320263"/>
            <a:ext cx="7968600" cy="4502975"/>
            <a:chOff x="587700" y="320263"/>
            <a:chExt cx="7968600" cy="4502975"/>
          </a:xfrm>
        </p:grpSpPr>
        <p:cxnSp>
          <p:nvCxnSpPr>
            <p:cNvPr id="43" name="Google Shape;43;p6"/>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44" name="Google Shape;44;p6"/>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45" name="Google Shape;45;p6"/>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2"/>
        </a:solidFill>
        <a:effectLst/>
      </p:bgPr>
    </p:bg>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720000" y="445025"/>
            <a:ext cx="42129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7"/>
          <p:cNvSpPr txBox="1">
            <a:spLocks noGrp="1"/>
          </p:cNvSpPr>
          <p:nvPr>
            <p:ph type="subTitle" idx="1"/>
          </p:nvPr>
        </p:nvSpPr>
        <p:spPr>
          <a:xfrm>
            <a:off x="720000" y="1773475"/>
            <a:ext cx="3775800" cy="25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Char char="●"/>
              <a:defRPr/>
            </a:lvl1pPr>
            <a:lvl2pPr lvl="1" algn="ctr" rtl="0">
              <a:lnSpc>
                <a:spcPct val="100000"/>
              </a:lnSpc>
              <a:spcBef>
                <a:spcPts val="0"/>
              </a:spcBef>
              <a:spcAft>
                <a:spcPts val="0"/>
              </a:spcAft>
              <a:buClr>
                <a:srgbClr val="E76A28"/>
              </a:buClr>
              <a:buSzPts val="1100"/>
              <a:buChar char="○"/>
              <a:defRPr/>
            </a:lvl2pPr>
            <a:lvl3pPr lvl="2" algn="ctr" rtl="0">
              <a:lnSpc>
                <a:spcPct val="100000"/>
              </a:lnSpc>
              <a:spcBef>
                <a:spcPts val="1600"/>
              </a:spcBef>
              <a:spcAft>
                <a:spcPts val="0"/>
              </a:spcAft>
              <a:buClr>
                <a:srgbClr val="E76A28"/>
              </a:buClr>
              <a:buSzPts val="1100"/>
              <a:buChar char="■"/>
              <a:defRPr/>
            </a:lvl3pPr>
            <a:lvl4pPr lvl="3" algn="ctr" rtl="0">
              <a:lnSpc>
                <a:spcPct val="100000"/>
              </a:lnSpc>
              <a:spcBef>
                <a:spcPts val="1600"/>
              </a:spcBef>
              <a:spcAft>
                <a:spcPts val="0"/>
              </a:spcAft>
              <a:buClr>
                <a:srgbClr val="E76A28"/>
              </a:buClr>
              <a:buSzPts val="1100"/>
              <a:buChar char="●"/>
              <a:defRPr/>
            </a:lvl4pPr>
            <a:lvl5pPr lvl="4" algn="ctr" rtl="0">
              <a:lnSpc>
                <a:spcPct val="100000"/>
              </a:lnSpc>
              <a:spcBef>
                <a:spcPts val="1600"/>
              </a:spcBef>
              <a:spcAft>
                <a:spcPts val="0"/>
              </a:spcAft>
              <a:buClr>
                <a:srgbClr val="E76A28"/>
              </a:buClr>
              <a:buSzPts val="1100"/>
              <a:buChar char="○"/>
              <a:defRPr/>
            </a:lvl5pPr>
            <a:lvl6pPr lvl="5" algn="ctr" rtl="0">
              <a:lnSpc>
                <a:spcPct val="100000"/>
              </a:lnSpc>
              <a:spcBef>
                <a:spcPts val="1600"/>
              </a:spcBef>
              <a:spcAft>
                <a:spcPts val="0"/>
              </a:spcAft>
              <a:buClr>
                <a:srgbClr val="999999"/>
              </a:buClr>
              <a:buSzPts val="1100"/>
              <a:buChar char="■"/>
              <a:defRPr/>
            </a:lvl6pPr>
            <a:lvl7pPr lvl="6" algn="ctr" rtl="0">
              <a:lnSpc>
                <a:spcPct val="100000"/>
              </a:lnSpc>
              <a:spcBef>
                <a:spcPts val="1600"/>
              </a:spcBef>
              <a:spcAft>
                <a:spcPts val="0"/>
              </a:spcAft>
              <a:buClr>
                <a:srgbClr val="999999"/>
              </a:buClr>
              <a:buSzPts val="1100"/>
              <a:buChar char="●"/>
              <a:defRPr/>
            </a:lvl7pPr>
            <a:lvl8pPr lvl="7" algn="ctr" rtl="0">
              <a:lnSpc>
                <a:spcPct val="100000"/>
              </a:lnSpc>
              <a:spcBef>
                <a:spcPts val="1600"/>
              </a:spcBef>
              <a:spcAft>
                <a:spcPts val="0"/>
              </a:spcAft>
              <a:buClr>
                <a:srgbClr val="999999"/>
              </a:buClr>
              <a:buSzPts val="1100"/>
              <a:buChar char="○"/>
              <a:defRPr/>
            </a:lvl8pPr>
            <a:lvl9pPr lvl="8" algn="ctr" rtl="0">
              <a:lnSpc>
                <a:spcPct val="100000"/>
              </a:lnSpc>
              <a:spcBef>
                <a:spcPts val="1600"/>
              </a:spcBef>
              <a:spcAft>
                <a:spcPts val="1600"/>
              </a:spcAft>
              <a:buClr>
                <a:srgbClr val="999999"/>
              </a:buClr>
              <a:buSzPts val="1100"/>
              <a:buChar char="■"/>
              <a:defRPr/>
            </a:lvl9pPr>
          </a:lstStyle>
          <a:p>
            <a:endParaRPr/>
          </a:p>
        </p:txBody>
      </p:sp>
      <p:grpSp>
        <p:nvGrpSpPr>
          <p:cNvPr id="49" name="Google Shape;49;p7"/>
          <p:cNvGrpSpPr/>
          <p:nvPr/>
        </p:nvGrpSpPr>
        <p:grpSpPr>
          <a:xfrm>
            <a:off x="587700" y="320263"/>
            <a:ext cx="7968600" cy="4502975"/>
            <a:chOff x="587700" y="320263"/>
            <a:chExt cx="7968600" cy="4502975"/>
          </a:xfrm>
        </p:grpSpPr>
        <p:cxnSp>
          <p:nvCxnSpPr>
            <p:cNvPr id="50" name="Google Shape;50;p7"/>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51" name="Google Shape;51;p7"/>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52" name="Google Shape;52;p7"/>
          <p:cNvSpPr>
            <a:spLocks noGrp="1"/>
          </p:cNvSpPr>
          <p:nvPr>
            <p:ph type="pic" idx="2"/>
          </p:nvPr>
        </p:nvSpPr>
        <p:spPr>
          <a:xfrm>
            <a:off x="5224875" y="0"/>
            <a:ext cx="3919200" cy="51435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grpSp>
        <p:nvGrpSpPr>
          <p:cNvPr id="55" name="Google Shape;55;p8"/>
          <p:cNvGrpSpPr/>
          <p:nvPr/>
        </p:nvGrpSpPr>
        <p:grpSpPr>
          <a:xfrm>
            <a:off x="587700" y="320263"/>
            <a:ext cx="7968600" cy="4502975"/>
            <a:chOff x="587700" y="320263"/>
            <a:chExt cx="7968600" cy="4502975"/>
          </a:xfrm>
        </p:grpSpPr>
        <p:cxnSp>
          <p:nvCxnSpPr>
            <p:cNvPr id="56" name="Google Shape;56;p8"/>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57" name="Google Shape;57;p8"/>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58" name="Google Shape;58;p8"/>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61" name="Google Shape;61;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1600"/>
              </a:spcBef>
              <a:spcAft>
                <a:spcPts val="0"/>
              </a:spcAft>
              <a:buClr>
                <a:schemeClr val="lt1"/>
              </a:buClr>
              <a:buSzPts val="1600"/>
              <a:buNone/>
              <a:defRPr sz="1600">
                <a:solidFill>
                  <a:schemeClr val="lt1"/>
                </a:solidFill>
              </a:defRPr>
            </a:lvl3pPr>
            <a:lvl4pPr lvl="3" algn="ctr" rtl="0">
              <a:lnSpc>
                <a:spcPct val="100000"/>
              </a:lnSpc>
              <a:spcBef>
                <a:spcPts val="1600"/>
              </a:spcBef>
              <a:spcAft>
                <a:spcPts val="0"/>
              </a:spcAft>
              <a:buClr>
                <a:schemeClr val="lt1"/>
              </a:buClr>
              <a:buSzPts val="1600"/>
              <a:buNone/>
              <a:defRPr sz="1600">
                <a:solidFill>
                  <a:schemeClr val="lt1"/>
                </a:solidFill>
              </a:defRPr>
            </a:lvl4pPr>
            <a:lvl5pPr lvl="4" algn="ctr" rtl="0">
              <a:lnSpc>
                <a:spcPct val="100000"/>
              </a:lnSpc>
              <a:spcBef>
                <a:spcPts val="1600"/>
              </a:spcBef>
              <a:spcAft>
                <a:spcPts val="0"/>
              </a:spcAft>
              <a:buClr>
                <a:schemeClr val="lt1"/>
              </a:buClr>
              <a:buSzPts val="1600"/>
              <a:buNone/>
              <a:defRPr sz="1600">
                <a:solidFill>
                  <a:schemeClr val="lt1"/>
                </a:solidFill>
              </a:defRPr>
            </a:lvl5pPr>
            <a:lvl6pPr lvl="5" algn="ctr" rtl="0">
              <a:lnSpc>
                <a:spcPct val="100000"/>
              </a:lnSpc>
              <a:spcBef>
                <a:spcPts val="1600"/>
              </a:spcBef>
              <a:spcAft>
                <a:spcPts val="0"/>
              </a:spcAft>
              <a:buClr>
                <a:schemeClr val="lt1"/>
              </a:buClr>
              <a:buSzPts val="1600"/>
              <a:buNone/>
              <a:defRPr sz="1600">
                <a:solidFill>
                  <a:schemeClr val="lt1"/>
                </a:solidFill>
              </a:defRPr>
            </a:lvl6pPr>
            <a:lvl7pPr lvl="6" algn="ctr" rtl="0">
              <a:lnSpc>
                <a:spcPct val="100000"/>
              </a:lnSpc>
              <a:spcBef>
                <a:spcPts val="1600"/>
              </a:spcBef>
              <a:spcAft>
                <a:spcPts val="0"/>
              </a:spcAft>
              <a:buClr>
                <a:schemeClr val="lt1"/>
              </a:buClr>
              <a:buSzPts val="1600"/>
              <a:buNone/>
              <a:defRPr sz="1600">
                <a:solidFill>
                  <a:schemeClr val="lt1"/>
                </a:solidFill>
              </a:defRPr>
            </a:lvl7pPr>
            <a:lvl8pPr lvl="7" algn="ctr" rtl="0">
              <a:lnSpc>
                <a:spcPct val="100000"/>
              </a:lnSpc>
              <a:spcBef>
                <a:spcPts val="1600"/>
              </a:spcBef>
              <a:spcAft>
                <a:spcPts val="0"/>
              </a:spcAft>
              <a:buClr>
                <a:schemeClr val="lt1"/>
              </a:buClr>
              <a:buSzPts val="1600"/>
              <a:buNone/>
              <a:defRPr sz="1600">
                <a:solidFill>
                  <a:schemeClr val="lt1"/>
                </a:solidFill>
              </a:defRPr>
            </a:lvl8pPr>
            <a:lvl9pPr lvl="8" algn="ctr" rtl="0">
              <a:lnSpc>
                <a:spcPct val="100000"/>
              </a:lnSpc>
              <a:spcBef>
                <a:spcPts val="1600"/>
              </a:spcBef>
              <a:spcAft>
                <a:spcPts val="1600"/>
              </a:spcAft>
              <a:buClr>
                <a:schemeClr val="lt1"/>
              </a:buClr>
              <a:buSzPts val="1600"/>
              <a:buNone/>
              <a:defRPr sz="1600">
                <a:solidFill>
                  <a:schemeClr val="lt1"/>
                </a:solidFill>
              </a:defRPr>
            </a:lvl9pPr>
          </a:lstStyle>
          <a:p>
            <a:endParaRPr/>
          </a:p>
        </p:txBody>
      </p:sp>
      <p:grpSp>
        <p:nvGrpSpPr>
          <p:cNvPr id="62" name="Google Shape;62;p9"/>
          <p:cNvGrpSpPr/>
          <p:nvPr/>
        </p:nvGrpSpPr>
        <p:grpSpPr>
          <a:xfrm>
            <a:off x="587700" y="320263"/>
            <a:ext cx="7968600" cy="4502975"/>
            <a:chOff x="587700" y="320263"/>
            <a:chExt cx="7968600" cy="4502975"/>
          </a:xfrm>
        </p:grpSpPr>
        <p:cxnSp>
          <p:nvCxnSpPr>
            <p:cNvPr id="63" name="Google Shape;63;p9"/>
            <p:cNvCxnSpPr/>
            <p:nvPr/>
          </p:nvCxnSpPr>
          <p:spPr>
            <a:xfrm>
              <a:off x="587700" y="320263"/>
              <a:ext cx="7968600" cy="0"/>
            </a:xfrm>
            <a:prstGeom prst="straightConnector1">
              <a:avLst/>
            </a:prstGeom>
            <a:noFill/>
            <a:ln w="19050" cap="flat" cmpd="sng">
              <a:solidFill>
                <a:schemeClr val="dk1"/>
              </a:solidFill>
              <a:prstDash val="solid"/>
              <a:round/>
              <a:headEnd type="none" w="med" len="med"/>
              <a:tailEnd type="none" w="med" len="med"/>
            </a:ln>
          </p:spPr>
        </p:cxnSp>
        <p:cxnSp>
          <p:nvCxnSpPr>
            <p:cNvPr id="64" name="Google Shape;64;p9"/>
            <p:cNvCxnSpPr/>
            <p:nvPr/>
          </p:nvCxnSpPr>
          <p:spPr>
            <a:xfrm>
              <a:off x="587700" y="4823238"/>
              <a:ext cx="7968600" cy="0"/>
            </a:xfrm>
            <a:prstGeom prst="straightConnector1">
              <a:avLst/>
            </a:prstGeom>
            <a:noFill/>
            <a:ln w="19050" cap="flat" cmpd="sng">
              <a:solidFill>
                <a:schemeClr val="dk1"/>
              </a:solidFill>
              <a:prstDash val="solid"/>
              <a:round/>
              <a:headEnd type="none" w="med" len="med"/>
              <a:tailEnd type="none" w="med" len="med"/>
            </a:ln>
          </p:spPr>
        </p:cxnSp>
      </p:grpSp>
      <p:sp>
        <p:nvSpPr>
          <p:cNvPr id="65" name="Google Shape;65;p9"/>
          <p:cNvSpPr txBox="1">
            <a:spLocks noGrp="1"/>
          </p:cNvSpPr>
          <p:nvPr>
            <p:ph type="sldNum" idx="12"/>
          </p:nvPr>
        </p:nvSpPr>
        <p:spPr>
          <a:xfrm>
            <a:off x="8556300" y="4626425"/>
            <a:ext cx="587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a:spLocks noGrp="1"/>
          </p:cNvSpPr>
          <p:nvPr>
            <p:ph type="pic" idx="2"/>
          </p:nvPr>
        </p:nvSpPr>
        <p:spPr>
          <a:xfrm>
            <a:off x="-170" y="0"/>
            <a:ext cx="9144000" cy="5143500"/>
          </a:xfrm>
          <a:prstGeom prst="rect">
            <a:avLst/>
          </a:prstGeom>
          <a:noFill/>
          <a:ln>
            <a:noFill/>
          </a:ln>
        </p:spPr>
      </p:sp>
      <p:sp>
        <p:nvSpPr>
          <p:cNvPr id="68" name="Google Shape;68;p10"/>
          <p:cNvSpPr txBox="1">
            <a:spLocks noGrp="1"/>
          </p:cNvSpPr>
          <p:nvPr>
            <p:ph type="title"/>
          </p:nvPr>
        </p:nvSpPr>
        <p:spPr>
          <a:xfrm>
            <a:off x="720000" y="3940700"/>
            <a:ext cx="7704000" cy="663300"/>
          </a:xfrm>
          <a:prstGeom prst="rect">
            <a:avLst/>
          </a:prstGeom>
          <a:solidFill>
            <a:schemeClr val="lt2"/>
          </a:solid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Barlow"/>
              <a:buChar char="●"/>
              <a:defRPr sz="1100">
                <a:solidFill>
                  <a:schemeClr val="dk1"/>
                </a:solidFill>
                <a:latin typeface="Barlow"/>
                <a:ea typeface="Barlow"/>
                <a:cs typeface="Barlow"/>
                <a:sym typeface="Barlow"/>
              </a:defRPr>
            </a:lvl1pPr>
            <a:lvl2pPr marL="914400" lvl="1" indent="-298450">
              <a:lnSpc>
                <a:spcPct val="115000"/>
              </a:lnSpc>
              <a:spcBef>
                <a:spcPts val="1600"/>
              </a:spcBef>
              <a:spcAft>
                <a:spcPts val="0"/>
              </a:spcAft>
              <a:buClr>
                <a:schemeClr val="dk1"/>
              </a:buClr>
              <a:buSzPts val="1100"/>
              <a:buFont typeface="Barlow"/>
              <a:buChar char="○"/>
              <a:defRPr sz="1100">
                <a:solidFill>
                  <a:schemeClr val="dk1"/>
                </a:solidFill>
                <a:latin typeface="Barlow"/>
                <a:ea typeface="Barlow"/>
                <a:cs typeface="Barlow"/>
                <a:sym typeface="Barlow"/>
              </a:defRPr>
            </a:lvl2pPr>
            <a:lvl3pPr marL="1371600" lvl="2" indent="-298450">
              <a:lnSpc>
                <a:spcPct val="115000"/>
              </a:lnSpc>
              <a:spcBef>
                <a:spcPts val="1600"/>
              </a:spcBef>
              <a:spcAft>
                <a:spcPts val="0"/>
              </a:spcAft>
              <a:buClr>
                <a:schemeClr val="dk1"/>
              </a:buClr>
              <a:buSzPts val="1100"/>
              <a:buFont typeface="Barlow"/>
              <a:buChar char="■"/>
              <a:defRPr sz="1100">
                <a:solidFill>
                  <a:schemeClr val="dk1"/>
                </a:solidFill>
                <a:latin typeface="Barlow"/>
                <a:ea typeface="Barlow"/>
                <a:cs typeface="Barlow"/>
                <a:sym typeface="Barlow"/>
              </a:defRPr>
            </a:lvl3pPr>
            <a:lvl4pPr marL="1828800" lvl="3" indent="-298450">
              <a:lnSpc>
                <a:spcPct val="115000"/>
              </a:lnSpc>
              <a:spcBef>
                <a:spcPts val="1600"/>
              </a:spcBef>
              <a:spcAft>
                <a:spcPts val="0"/>
              </a:spcAft>
              <a:buClr>
                <a:schemeClr val="dk1"/>
              </a:buClr>
              <a:buSzPts val="1100"/>
              <a:buFont typeface="Barlow"/>
              <a:buChar char="●"/>
              <a:defRPr sz="1100">
                <a:solidFill>
                  <a:schemeClr val="dk1"/>
                </a:solidFill>
                <a:latin typeface="Barlow"/>
                <a:ea typeface="Barlow"/>
                <a:cs typeface="Barlow"/>
                <a:sym typeface="Barlow"/>
              </a:defRPr>
            </a:lvl4pPr>
            <a:lvl5pPr marL="2286000" lvl="4" indent="-298450">
              <a:lnSpc>
                <a:spcPct val="115000"/>
              </a:lnSpc>
              <a:spcBef>
                <a:spcPts val="1600"/>
              </a:spcBef>
              <a:spcAft>
                <a:spcPts val="0"/>
              </a:spcAft>
              <a:buClr>
                <a:schemeClr val="dk1"/>
              </a:buClr>
              <a:buSzPts val="1100"/>
              <a:buFont typeface="Barlow"/>
              <a:buChar char="○"/>
              <a:defRPr sz="1100">
                <a:solidFill>
                  <a:schemeClr val="dk1"/>
                </a:solidFill>
                <a:latin typeface="Barlow"/>
                <a:ea typeface="Barlow"/>
                <a:cs typeface="Barlow"/>
                <a:sym typeface="Barlow"/>
              </a:defRPr>
            </a:lvl5pPr>
            <a:lvl6pPr marL="2743200" lvl="5" indent="-298450">
              <a:lnSpc>
                <a:spcPct val="115000"/>
              </a:lnSpc>
              <a:spcBef>
                <a:spcPts val="1600"/>
              </a:spcBef>
              <a:spcAft>
                <a:spcPts val="0"/>
              </a:spcAft>
              <a:buClr>
                <a:schemeClr val="dk1"/>
              </a:buClr>
              <a:buSzPts val="1100"/>
              <a:buFont typeface="Barlow"/>
              <a:buChar char="■"/>
              <a:defRPr sz="1100">
                <a:solidFill>
                  <a:schemeClr val="dk1"/>
                </a:solidFill>
                <a:latin typeface="Barlow"/>
                <a:ea typeface="Barlow"/>
                <a:cs typeface="Barlow"/>
                <a:sym typeface="Barlow"/>
              </a:defRPr>
            </a:lvl6pPr>
            <a:lvl7pPr marL="3200400" lvl="6" indent="-298450">
              <a:lnSpc>
                <a:spcPct val="115000"/>
              </a:lnSpc>
              <a:spcBef>
                <a:spcPts val="1600"/>
              </a:spcBef>
              <a:spcAft>
                <a:spcPts val="0"/>
              </a:spcAft>
              <a:buClr>
                <a:schemeClr val="dk1"/>
              </a:buClr>
              <a:buSzPts val="1100"/>
              <a:buFont typeface="Barlow"/>
              <a:buChar char="●"/>
              <a:defRPr sz="1100">
                <a:solidFill>
                  <a:schemeClr val="dk1"/>
                </a:solidFill>
                <a:latin typeface="Barlow"/>
                <a:ea typeface="Barlow"/>
                <a:cs typeface="Barlow"/>
                <a:sym typeface="Barlow"/>
              </a:defRPr>
            </a:lvl7pPr>
            <a:lvl8pPr marL="3657600" lvl="7" indent="-298450">
              <a:lnSpc>
                <a:spcPct val="115000"/>
              </a:lnSpc>
              <a:spcBef>
                <a:spcPts val="1600"/>
              </a:spcBef>
              <a:spcAft>
                <a:spcPts val="0"/>
              </a:spcAft>
              <a:buClr>
                <a:schemeClr val="dk1"/>
              </a:buClr>
              <a:buSzPts val="1100"/>
              <a:buFont typeface="Barlow"/>
              <a:buChar char="○"/>
              <a:defRPr sz="1100">
                <a:solidFill>
                  <a:schemeClr val="dk1"/>
                </a:solidFill>
                <a:latin typeface="Barlow"/>
                <a:ea typeface="Barlow"/>
                <a:cs typeface="Barlow"/>
                <a:sym typeface="Barlow"/>
              </a:defRPr>
            </a:lvl8pPr>
            <a:lvl9pPr marL="4114800" lvl="8" indent="-298450">
              <a:lnSpc>
                <a:spcPct val="115000"/>
              </a:lnSpc>
              <a:spcBef>
                <a:spcPts val="1600"/>
              </a:spcBef>
              <a:spcAft>
                <a:spcPts val="1600"/>
              </a:spcAft>
              <a:buClr>
                <a:schemeClr val="dk1"/>
              </a:buClr>
              <a:buSzPts val="1100"/>
              <a:buFont typeface="Barlow"/>
              <a:buChar char="■"/>
              <a:defRPr sz="1100">
                <a:solidFill>
                  <a:schemeClr val="dk1"/>
                </a:solidFill>
                <a:latin typeface="Barlow"/>
                <a:ea typeface="Barlow"/>
                <a:cs typeface="Barlow"/>
                <a:sym typeface="Barlow"/>
              </a:defRPr>
            </a:lvl9pPr>
          </a:lstStyle>
          <a:p>
            <a:endParaRPr/>
          </a:p>
        </p:txBody>
      </p:sp>
      <p:sp>
        <p:nvSpPr>
          <p:cNvPr id="8" name="Google Shape;8;p1"/>
          <p:cNvSpPr txBox="1">
            <a:spLocks noGrp="1"/>
          </p:cNvSpPr>
          <p:nvPr>
            <p:ph type="sldNum" idx="12"/>
          </p:nvPr>
        </p:nvSpPr>
        <p:spPr>
          <a:xfrm>
            <a:off x="8556300" y="4626425"/>
            <a:ext cx="587700" cy="393600"/>
          </a:xfrm>
          <a:prstGeom prst="rect">
            <a:avLst/>
          </a:prstGeom>
          <a:noFill/>
          <a:ln>
            <a:noFill/>
          </a:ln>
        </p:spPr>
        <p:txBody>
          <a:bodyPr spcFirstLastPara="1" wrap="square" lIns="0" tIns="0" rIns="0" bIns="0" anchor="ctr" anchorCtr="0">
            <a:noAutofit/>
          </a:bodyPr>
          <a:lstStyle>
            <a:lvl1pPr lvl="0" algn="ctr" rtl="0">
              <a:buNone/>
              <a:defRPr sz="1000">
                <a:solidFill>
                  <a:schemeClr val="dk1"/>
                </a:solidFill>
                <a:latin typeface="Anton"/>
                <a:ea typeface="Anton"/>
                <a:cs typeface="Anton"/>
                <a:sym typeface="Anton"/>
              </a:defRPr>
            </a:lvl1pPr>
            <a:lvl2pPr lvl="1" algn="ctr" rtl="0">
              <a:buNone/>
              <a:defRPr sz="1000">
                <a:solidFill>
                  <a:schemeClr val="dk1"/>
                </a:solidFill>
                <a:latin typeface="Anton"/>
                <a:ea typeface="Anton"/>
                <a:cs typeface="Anton"/>
                <a:sym typeface="Anton"/>
              </a:defRPr>
            </a:lvl2pPr>
            <a:lvl3pPr lvl="2" algn="ctr" rtl="0">
              <a:buNone/>
              <a:defRPr sz="1000">
                <a:solidFill>
                  <a:schemeClr val="dk1"/>
                </a:solidFill>
                <a:latin typeface="Anton"/>
                <a:ea typeface="Anton"/>
                <a:cs typeface="Anton"/>
                <a:sym typeface="Anton"/>
              </a:defRPr>
            </a:lvl3pPr>
            <a:lvl4pPr lvl="3" algn="ctr" rtl="0">
              <a:buNone/>
              <a:defRPr sz="1000">
                <a:solidFill>
                  <a:schemeClr val="dk1"/>
                </a:solidFill>
                <a:latin typeface="Anton"/>
                <a:ea typeface="Anton"/>
                <a:cs typeface="Anton"/>
                <a:sym typeface="Anton"/>
              </a:defRPr>
            </a:lvl4pPr>
            <a:lvl5pPr lvl="4" algn="ctr" rtl="0">
              <a:buNone/>
              <a:defRPr sz="1000">
                <a:solidFill>
                  <a:schemeClr val="dk1"/>
                </a:solidFill>
                <a:latin typeface="Anton"/>
                <a:ea typeface="Anton"/>
                <a:cs typeface="Anton"/>
                <a:sym typeface="Anton"/>
              </a:defRPr>
            </a:lvl5pPr>
            <a:lvl6pPr lvl="5" algn="ctr" rtl="0">
              <a:buNone/>
              <a:defRPr sz="1000">
                <a:solidFill>
                  <a:schemeClr val="dk1"/>
                </a:solidFill>
                <a:latin typeface="Anton"/>
                <a:ea typeface="Anton"/>
                <a:cs typeface="Anton"/>
                <a:sym typeface="Anton"/>
              </a:defRPr>
            </a:lvl6pPr>
            <a:lvl7pPr lvl="6" algn="ctr" rtl="0">
              <a:buNone/>
              <a:defRPr sz="1000">
                <a:solidFill>
                  <a:schemeClr val="dk1"/>
                </a:solidFill>
                <a:latin typeface="Anton"/>
                <a:ea typeface="Anton"/>
                <a:cs typeface="Anton"/>
                <a:sym typeface="Anton"/>
              </a:defRPr>
            </a:lvl7pPr>
            <a:lvl8pPr lvl="7" algn="ctr" rtl="0">
              <a:buNone/>
              <a:defRPr sz="1000">
                <a:solidFill>
                  <a:schemeClr val="dk1"/>
                </a:solidFill>
                <a:latin typeface="Anton"/>
                <a:ea typeface="Anton"/>
                <a:cs typeface="Anton"/>
                <a:sym typeface="Anton"/>
              </a:defRPr>
            </a:lvl8pPr>
            <a:lvl9pPr lvl="8" algn="ctr" rtl="0">
              <a:buNone/>
              <a:defRPr sz="1000">
                <a:solidFill>
                  <a:schemeClr val="dk1"/>
                </a:solidFill>
                <a:latin typeface="Anton"/>
                <a:ea typeface="Anton"/>
                <a:cs typeface="Anton"/>
                <a:sym typeface="Anton"/>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docs.google.com/presentation/d/12WRXuZktEtViwBWxFwm8OHpwpgoOpAF01859o0jGkiw/"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slide" Target="slide3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s://eips.ethereum.org/EIPS/eip-7002"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32.png"/><Relationship Id="rId4" Type="http://schemas.openxmlformats.org/officeDocument/2006/relationships/hyperlink" Target="https://eips.ethereum.org/EIPS/eip-760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ips.ethereum.org/EIPS/eip-7002"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s://eips.ethereum.org/EIPS/eip-760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rocket-pool/rocketpool-research/blob/master/Megapools/megapools.md"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Valdorff/rp-thoughts/blob/main/2024_02_strategy/readme_tier2.md"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github.com/Valdorff/rp-thoughts/blob/main/2024_02_strategy/readme_tier3.m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Valdorff/rp-thoughts/tree/main/2024_02_strategy"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dao.rocketpool.net/t/rapid-research-idea-summary/2675" TargetMode="External"/><Relationship Id="rId5" Type="http://schemas.openxmlformats.org/officeDocument/2006/relationships/hyperlink" Target="https://dao.rocketpool.net/t/rapid-research-incubation-begins/2654/4" TargetMode="External"/><Relationship Id="rId4" Type="http://schemas.openxmlformats.org/officeDocument/2006/relationships/hyperlink" Target="https://github.com/orangesamus/RocketPoolRapidResearchIncubator/blob/main/RocketPoolRoadmap.md"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 Id="rId9"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hyperlink" Target="https://longforwisdom.github.io/rp-bounty/"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docs.uniswap.org/concepts/protocol/oracle"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5" Type="http://schemas.openxmlformats.org/officeDocument/2006/relationships/hyperlink" Target="https://github.com/Valdorff/rp-thoughts/blob/main/2024_02_strategy/readme_tier2.md#rpl-buyburn-thoughts" TargetMode="Externa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hyperlink" Target="https://github.com/Valdorff/rp-thoughts/blob/main/2024_02_strategy/readme_tier2.md#rpl-buyburn-thought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dune.com/invis/rp-neth" TargetMode="External"/><Relationship Id="rId3" Type="http://schemas.openxmlformats.org/officeDocument/2006/relationships/image" Target="../media/image4.png"/><Relationship Id="rId7" Type="http://schemas.openxmlformats.org/officeDocument/2006/relationships/hyperlink" Target="https://dune.com/drworm/rocketpool"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hyperlink" Target="https://dune.com/rp_community/lst-comparison"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github.com/Valdorff/rp-thoughts/blob/main/2023_11_rapid_research_incubator/bond_curves.md"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Valdorff/rp-thoughts/blob/main/2024_02_strategy/readme_tier2.md#dynamics" TargetMode="External"/><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github.com/Valdorff/rp-thoughts/blob/main/2024_02_strategy/readme_tier2.md#dynamics"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Valdorff/rp-thoughts/blob/main/2024_02_strategy/readme_tier2.md#stepping-stones"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github.com/Valdorff/rp-thoughts/blob/main/2024_02_strategy/readme_tier2.md#stepping-stones"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dao.rocketpool.net/t/completion-of-user-research-report-how-node-operator-experience-insights-can-help-rocket-pool-continue-to-enhance-the-security-of-ethereum/2615"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fc-polls.vercel.app/polls/5dbd0c32-ec33-43bb-88ef-aff8ccd14063"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fc-polls.vercel.app/polls/0dc157e8-9258-4ead-91d2-fe0eb4059190" TargetMode="Externa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research.lido.fi/t/bond-and-staking-fee-napkin-math/599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a:spLocks noGrp="1"/>
          </p:cNvSpPr>
          <p:nvPr>
            <p:ph type="ctrTitle"/>
          </p:nvPr>
        </p:nvSpPr>
        <p:spPr>
          <a:xfrm>
            <a:off x="713225" y="539500"/>
            <a:ext cx="7626600" cy="302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On The Horizon</a:t>
            </a:r>
            <a:endParaRPr/>
          </a:p>
        </p:txBody>
      </p:sp>
      <p:sp>
        <p:nvSpPr>
          <p:cNvPr id="147" name="Google Shape;147;p22"/>
          <p:cNvSpPr txBox="1">
            <a:spLocks noGrp="1"/>
          </p:cNvSpPr>
          <p:nvPr>
            <p:ph type="subTitle" idx="1"/>
          </p:nvPr>
        </p:nvSpPr>
        <p:spPr>
          <a:xfrm>
            <a:off x="713225" y="3670775"/>
            <a:ext cx="2780100" cy="7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Exploring how Rocket Pool can accelerate to maturity</a:t>
            </a:r>
            <a:endParaRPr/>
          </a:p>
        </p:txBody>
      </p:sp>
      <p:sp>
        <p:nvSpPr>
          <p:cNvPr id="148" name="Google Shape;148;p22"/>
          <p:cNvSpPr txBox="1">
            <a:spLocks noGrp="1"/>
          </p:cNvSpPr>
          <p:nvPr>
            <p:ph type="subTitle" idx="1"/>
          </p:nvPr>
        </p:nvSpPr>
        <p:spPr>
          <a:xfrm>
            <a:off x="4974925" y="4762525"/>
            <a:ext cx="4169100" cy="54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Samus                    Valdorff</a:t>
            </a:r>
            <a:endParaRPr/>
          </a:p>
        </p:txBody>
      </p:sp>
      <p:pic>
        <p:nvPicPr>
          <p:cNvPr id="149" name="Google Shape;149;p22"/>
          <p:cNvPicPr preferRelativeResize="0"/>
          <p:nvPr/>
        </p:nvPicPr>
        <p:blipFill>
          <a:blip r:embed="rId3">
            <a:alphaModFix/>
          </a:blip>
          <a:stretch>
            <a:fillRect/>
          </a:stretch>
        </p:blipFill>
        <p:spPr>
          <a:xfrm>
            <a:off x="7703840" y="4070975"/>
            <a:ext cx="691550" cy="691550"/>
          </a:xfrm>
          <a:prstGeom prst="rect">
            <a:avLst/>
          </a:prstGeom>
          <a:noFill/>
          <a:ln>
            <a:noFill/>
          </a:ln>
        </p:spPr>
      </p:pic>
      <p:pic>
        <p:nvPicPr>
          <p:cNvPr id="150" name="Google Shape;150;p22"/>
          <p:cNvPicPr preferRelativeResize="0"/>
          <p:nvPr/>
        </p:nvPicPr>
        <p:blipFill>
          <a:blip r:embed="rId4">
            <a:alphaModFix/>
          </a:blip>
          <a:stretch>
            <a:fillRect/>
          </a:stretch>
        </p:blipFill>
        <p:spPr>
          <a:xfrm>
            <a:off x="6258171" y="4070975"/>
            <a:ext cx="691549" cy="691549"/>
          </a:xfrm>
          <a:prstGeom prst="rect">
            <a:avLst/>
          </a:prstGeom>
          <a:noFill/>
          <a:ln>
            <a:noFill/>
          </a:ln>
        </p:spPr>
      </p:pic>
      <p:sp>
        <p:nvSpPr>
          <p:cNvPr id="2" name="TextBox 1">
            <a:extLst>
              <a:ext uri="{FF2B5EF4-FFF2-40B4-BE49-F238E27FC236}">
                <a16:creationId xmlns:a16="http://schemas.microsoft.com/office/drawing/2014/main" id="{8FC2F7D3-36E5-C9BC-A449-6B21D6767BE7}"/>
              </a:ext>
            </a:extLst>
          </p:cNvPr>
          <p:cNvSpPr txBox="1"/>
          <p:nvPr/>
        </p:nvSpPr>
        <p:spPr>
          <a:xfrm>
            <a:off x="303844" y="1371600"/>
            <a:ext cx="8536311" cy="523220"/>
          </a:xfrm>
          <a:prstGeom prst="rect">
            <a:avLst/>
          </a:prstGeom>
          <a:noFill/>
          <a:ln w="28575">
            <a:solidFill>
              <a:srgbClr val="FFFF00"/>
            </a:solidFill>
          </a:ln>
        </p:spPr>
        <p:txBody>
          <a:bodyPr wrap="none" rtlCol="0">
            <a:spAutoFit/>
          </a:bodyPr>
          <a:lstStyle/>
          <a:p>
            <a:r>
              <a:rPr lang="en-US" b="1" dirty="0"/>
              <a:t>Google slides is the preferred way to view this:</a:t>
            </a:r>
          </a:p>
          <a:p>
            <a:r>
              <a:rPr lang="en-US" b="1" dirty="0">
                <a:solidFill>
                  <a:srgbClr val="0070C0"/>
                </a:solidFill>
                <a:hlinkClick r:id="rId5">
                  <a:extLst>
                    <a:ext uri="{A12FA001-AC4F-418D-AE19-62706E023703}">
                      <ahyp:hlinkClr xmlns:ahyp="http://schemas.microsoft.com/office/drawing/2018/hyperlinkcolor" val="tx"/>
                    </a:ext>
                  </a:extLst>
                </a:hlinkClick>
              </a:rPr>
              <a:t>https://docs.google.com/presentation/d/12WRXuZktEtViwBWxFwm8OHpwpgoOpAF01859o0jGkiw/</a:t>
            </a:r>
            <a:endParaRPr lang="en-US"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1"/>
          <p:cNvPicPr preferRelativeResize="0"/>
          <p:nvPr/>
        </p:nvPicPr>
        <p:blipFill>
          <a:blip r:embed="rId3">
            <a:alphaModFix/>
          </a:blip>
          <a:stretch>
            <a:fillRect/>
          </a:stretch>
        </p:blipFill>
        <p:spPr>
          <a:xfrm>
            <a:off x="2532282" y="741050"/>
            <a:ext cx="6258319" cy="4171174"/>
          </a:xfrm>
          <a:prstGeom prst="rect">
            <a:avLst/>
          </a:prstGeom>
          <a:noFill/>
          <a:ln>
            <a:noFill/>
          </a:ln>
        </p:spPr>
      </p:pic>
      <p:sp>
        <p:nvSpPr>
          <p:cNvPr id="243" name="Google Shape;243;p31"/>
          <p:cNvSpPr txBox="1">
            <a:spLocks noGrp="1"/>
          </p:cNvSpPr>
          <p:nvPr>
            <p:ph type="body" idx="1"/>
          </p:nvPr>
        </p:nvSpPr>
        <p:spPr>
          <a:xfrm>
            <a:off x="439425" y="1215750"/>
            <a:ext cx="2521800" cy="25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ETH Yield:</a:t>
            </a:r>
            <a:endParaRPr/>
          </a:p>
          <a:p>
            <a:pPr marL="457200" lvl="0" indent="-298450" algn="l" rtl="0">
              <a:spcBef>
                <a:spcPts val="0"/>
              </a:spcBef>
              <a:spcAft>
                <a:spcPts val="0"/>
              </a:spcAft>
              <a:buSzPts val="1100"/>
              <a:buChar char="●"/>
            </a:pPr>
            <a:r>
              <a:rPr lang="en"/>
              <a:t>NO earns solo APR yield for their own ETH bond</a:t>
            </a:r>
            <a:endParaRPr/>
          </a:p>
          <a:p>
            <a:pPr marL="457200" lvl="0" indent="-298450" algn="l" rtl="0">
              <a:spcBef>
                <a:spcPts val="0"/>
              </a:spcBef>
              <a:spcAft>
                <a:spcPts val="0"/>
              </a:spcAft>
              <a:buSzPts val="1100"/>
              <a:buChar char="●"/>
            </a:pPr>
            <a:r>
              <a:rPr lang="en"/>
              <a:t>NO takes 14% commission on yield from Borrowed ETH</a:t>
            </a:r>
            <a:endParaRPr/>
          </a:p>
          <a:p>
            <a:pPr marL="457200" lvl="0" indent="-298450" algn="l" rtl="0">
              <a:spcBef>
                <a:spcPts val="0"/>
              </a:spcBef>
              <a:spcAft>
                <a:spcPts val="0"/>
              </a:spcAft>
              <a:buSzPts val="1100"/>
              <a:buChar char="●"/>
            </a:pPr>
            <a:r>
              <a:rPr lang="en" b="1"/>
              <a:t>1.98x more than Solo Staking</a:t>
            </a:r>
            <a:endParaRPr b="1"/>
          </a:p>
        </p:txBody>
      </p:sp>
      <p:sp>
        <p:nvSpPr>
          <p:cNvPr id="244" name="Google Shape;244;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Rocket Pool Validator - 4 ETH NO Bond</a:t>
            </a:r>
            <a:endParaRPr/>
          </a:p>
        </p:txBody>
      </p:sp>
      <p:sp>
        <p:nvSpPr>
          <p:cNvPr id="245" name="Google Shape;245;p31"/>
          <p:cNvSpPr txBox="1">
            <a:spLocks noGrp="1"/>
          </p:cNvSpPr>
          <p:nvPr>
            <p:ph type="body" idx="1"/>
          </p:nvPr>
        </p:nvSpPr>
        <p:spPr>
          <a:xfrm>
            <a:off x="515625" y="1215750"/>
            <a:ext cx="2168400" cy="14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 Validator:</a:t>
            </a:r>
            <a:endParaRPr/>
          </a:p>
          <a:p>
            <a:pPr marL="457200" lvl="0" indent="-298450" algn="l" rtl="0">
              <a:spcBef>
                <a:spcPts val="0"/>
              </a:spcBef>
              <a:spcAft>
                <a:spcPts val="0"/>
              </a:spcAft>
              <a:buSzPts val="1100"/>
              <a:buChar char="●"/>
            </a:pPr>
            <a:r>
              <a:rPr lang="en"/>
              <a:t>NO borrows 28 ETH from Rocket Pool</a:t>
            </a:r>
            <a:endParaRPr/>
          </a:p>
          <a:p>
            <a:pPr marL="457200" lvl="0" indent="-298450" algn="l" rtl="0">
              <a:spcBef>
                <a:spcPts val="0"/>
              </a:spcBef>
              <a:spcAft>
                <a:spcPts val="0"/>
              </a:spcAft>
              <a:buSzPts val="1100"/>
              <a:buChar char="●"/>
            </a:pPr>
            <a:r>
              <a:rPr lang="en"/>
              <a:t>NO puts up a 4 ETH bond</a:t>
            </a:r>
            <a:endParaRPr/>
          </a:p>
          <a:p>
            <a:pPr marL="457200" lvl="0" indent="-298450" algn="l" rtl="0">
              <a:spcBef>
                <a:spcPts val="0"/>
              </a:spcBef>
              <a:spcAft>
                <a:spcPts val="0"/>
              </a:spcAft>
              <a:buSzPts val="1100"/>
              <a:buChar char="●"/>
            </a:pPr>
            <a:r>
              <a:rPr lang="en"/>
              <a:t>NO is required to stake ≥2.8ETH worth of RPL     </a:t>
            </a:r>
            <a:r>
              <a:rPr lang="en" sz="1000"/>
              <a:t>(≥10% Borrowed ETH value; </a:t>
            </a:r>
            <a:r>
              <a:rPr lang="en" sz="1000" b="1"/>
              <a:t>≥41.2% RPL exposure</a:t>
            </a:r>
            <a:r>
              <a:rPr lang="en" sz="1000"/>
              <a: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6" name="Google Shape;246;p31"/>
          <p:cNvSpPr/>
          <p:nvPr/>
        </p:nvSpPr>
        <p:spPr>
          <a:xfrm>
            <a:off x="3873575" y="4204425"/>
            <a:ext cx="4510800" cy="723600"/>
          </a:xfrm>
          <a:prstGeom prst="ellipse">
            <a:avLst/>
          </a:prstGeom>
          <a:noFill/>
          <a:ln w="38100" cap="flat" cmpd="sng">
            <a:solidFill>
              <a:srgbClr val="19191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47" name="Google Shape;247;p31"/>
          <p:cNvSpPr txBox="1">
            <a:spLocks noGrp="1"/>
          </p:cNvSpPr>
          <p:nvPr>
            <p:ph type="body" idx="1"/>
          </p:nvPr>
        </p:nvSpPr>
        <p:spPr>
          <a:xfrm>
            <a:off x="1613875" y="4164750"/>
            <a:ext cx="2521800" cy="49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simplify things and just focus on revenue from Borrowed ETH</a:t>
            </a:r>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2"/>
          <p:cNvPicPr preferRelativeResize="0"/>
          <p:nvPr/>
        </p:nvPicPr>
        <p:blipFill>
          <a:blip r:embed="rId3">
            <a:alphaModFix/>
          </a:blip>
          <a:stretch>
            <a:fillRect/>
          </a:stretch>
        </p:blipFill>
        <p:spPr>
          <a:xfrm>
            <a:off x="2471325" y="449525"/>
            <a:ext cx="6368200" cy="4244427"/>
          </a:xfrm>
          <a:prstGeom prst="rect">
            <a:avLst/>
          </a:prstGeom>
          <a:noFill/>
          <a:ln>
            <a:noFill/>
          </a:ln>
        </p:spPr>
      </p:pic>
      <p:sp>
        <p:nvSpPr>
          <p:cNvPr id="253" name="Google Shape;253;p32"/>
          <p:cNvSpPr txBox="1">
            <a:spLocks noGrp="1"/>
          </p:cNvSpPr>
          <p:nvPr>
            <p:ph type="title"/>
          </p:nvPr>
        </p:nvSpPr>
        <p:spPr>
          <a:xfrm>
            <a:off x="720000" y="445025"/>
            <a:ext cx="2202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Simplified</a:t>
            </a:r>
            <a:endParaRPr/>
          </a:p>
        </p:txBody>
      </p:sp>
      <p:sp>
        <p:nvSpPr>
          <p:cNvPr id="254" name="Google Shape;254;p32"/>
          <p:cNvSpPr txBox="1">
            <a:spLocks noGrp="1"/>
          </p:cNvSpPr>
          <p:nvPr>
            <p:ph type="body" idx="1"/>
          </p:nvPr>
        </p:nvSpPr>
        <p:spPr>
          <a:xfrm>
            <a:off x="662750" y="1215750"/>
            <a:ext cx="213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same flow, just focusing on revenue from Borrowed ETH:</a:t>
            </a:r>
            <a:endParaRPr/>
          </a:p>
        </p:txBody>
      </p:sp>
      <p:sp>
        <p:nvSpPr>
          <p:cNvPr id="255" name="Google Shape;255;p32"/>
          <p:cNvSpPr txBox="1"/>
          <p:nvPr/>
        </p:nvSpPr>
        <p:spPr>
          <a:xfrm>
            <a:off x="4214575" y="2182175"/>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86%</a:t>
            </a:r>
            <a:endParaRPr sz="1100">
              <a:solidFill>
                <a:schemeClr val="dk1"/>
              </a:solidFill>
              <a:latin typeface="Barlow"/>
              <a:ea typeface="Barlow"/>
              <a:cs typeface="Barlow"/>
              <a:sym typeface="Barlow"/>
            </a:endParaRPr>
          </a:p>
        </p:txBody>
      </p:sp>
      <p:sp>
        <p:nvSpPr>
          <p:cNvPr id="256" name="Google Shape;256;p32"/>
          <p:cNvSpPr txBox="1"/>
          <p:nvPr/>
        </p:nvSpPr>
        <p:spPr>
          <a:xfrm>
            <a:off x="4214575" y="3552375"/>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14%</a:t>
            </a:r>
            <a:endParaRPr sz="1100">
              <a:solidFill>
                <a:schemeClr val="dk1"/>
              </a:solidFill>
              <a:latin typeface="Barlow"/>
              <a:ea typeface="Barlow"/>
              <a:cs typeface="Barlow"/>
              <a:sym typeface="Barlow"/>
            </a:endParaRPr>
          </a:p>
        </p:txBody>
      </p:sp>
      <p:sp>
        <p:nvSpPr>
          <p:cNvPr id="257" name="Google Shape;257;p32"/>
          <p:cNvSpPr txBox="1"/>
          <p:nvPr/>
        </p:nvSpPr>
        <p:spPr>
          <a:xfrm>
            <a:off x="6931425" y="1247225"/>
            <a:ext cx="1596600" cy="80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Assume prices below:</a:t>
            </a:r>
            <a:br>
              <a:rPr lang="en" sz="1100">
                <a:solidFill>
                  <a:schemeClr val="dk1"/>
                </a:solidFill>
                <a:latin typeface="Barlow"/>
                <a:ea typeface="Barlow"/>
                <a:cs typeface="Barlow"/>
                <a:sym typeface="Barlow"/>
              </a:rPr>
            </a:br>
            <a:r>
              <a:rPr lang="en" sz="1100">
                <a:solidFill>
                  <a:schemeClr val="dk1"/>
                </a:solidFill>
                <a:latin typeface="Barlow"/>
                <a:ea typeface="Barlow"/>
                <a:cs typeface="Barlow"/>
                <a:sym typeface="Barlow"/>
              </a:rPr>
              <a:t>ETH = $3k, RPL =$30</a:t>
            </a:r>
            <a:endParaRPr sz="1100">
              <a:solidFill>
                <a:schemeClr val="dk1"/>
              </a:solidFill>
              <a:latin typeface="Barlow"/>
              <a:ea typeface="Barlow"/>
              <a:cs typeface="Barlow"/>
              <a:sym typeface="Barlow"/>
            </a:endParaRPr>
          </a:p>
          <a:p>
            <a:pPr marL="0" lvl="0" indent="0" algn="l" rtl="0">
              <a:spcBef>
                <a:spcPts val="0"/>
              </a:spcBef>
              <a:spcAft>
                <a:spcPts val="0"/>
              </a:spcAft>
              <a:buNone/>
            </a:pPr>
            <a:r>
              <a:rPr lang="en" sz="1100">
                <a:solidFill>
                  <a:schemeClr val="dk1"/>
                </a:solidFill>
                <a:latin typeface="Barlow"/>
                <a:ea typeface="Barlow"/>
                <a:cs typeface="Barlow"/>
                <a:sym typeface="Barlow"/>
              </a:rPr>
              <a:t>280 RPL = 2.8 ETH</a:t>
            </a:r>
            <a:endParaRPr sz="1100">
              <a:solidFill>
                <a:schemeClr val="dk1"/>
              </a:solidFill>
              <a:latin typeface="Barlow"/>
              <a:ea typeface="Barlow"/>
              <a:cs typeface="Barlow"/>
              <a:sym typeface="Barlow"/>
            </a:endParaRPr>
          </a:p>
          <a:p>
            <a:pPr marL="0" lvl="0" indent="0" algn="l" rtl="0">
              <a:spcBef>
                <a:spcPts val="0"/>
              </a:spcBef>
              <a:spcAft>
                <a:spcPts val="0"/>
              </a:spcAft>
              <a:buNone/>
            </a:pPr>
            <a:r>
              <a:rPr lang="en" sz="1100">
                <a:solidFill>
                  <a:schemeClr val="dk1"/>
                </a:solidFill>
                <a:latin typeface="Barlow"/>
                <a:ea typeface="Barlow"/>
                <a:cs typeface="Barlow"/>
                <a:sym typeface="Barlow"/>
              </a:rPr>
              <a:t>2.8ETH / 28 ETH = 10%</a:t>
            </a:r>
            <a:endParaRPr sz="1100">
              <a:solidFill>
                <a:schemeClr val="dk1"/>
              </a:solidFill>
              <a:latin typeface="Barlow"/>
              <a:ea typeface="Barlow"/>
              <a:cs typeface="Barlow"/>
              <a:sym typeface="Barlow"/>
            </a:endParaRPr>
          </a:p>
        </p:txBody>
      </p:sp>
      <p:graphicFrame>
        <p:nvGraphicFramePr>
          <p:cNvPr id="258" name="Google Shape;258;p32"/>
          <p:cNvGraphicFramePr/>
          <p:nvPr/>
        </p:nvGraphicFramePr>
        <p:xfrm>
          <a:off x="6643625" y="865325"/>
          <a:ext cx="3000000" cy="3000000"/>
        </p:xfrm>
        <a:graphic>
          <a:graphicData uri="http://schemas.openxmlformats.org/drawingml/2006/table">
            <a:tbl>
              <a:tblPr>
                <a:noFill/>
                <a:tableStyleId>{0700F974-6B3B-4DBD-992D-C88132D5EC9A}</a:tableStyleId>
              </a:tblPr>
              <a:tblGrid>
                <a:gridCol w="753900">
                  <a:extLst>
                    <a:ext uri="{9D8B030D-6E8A-4147-A177-3AD203B41FA5}">
                      <a16:colId xmlns:a16="http://schemas.microsoft.com/office/drawing/2014/main" val="20000"/>
                    </a:ext>
                  </a:extLst>
                </a:gridCol>
                <a:gridCol w="673725">
                  <a:extLst>
                    <a:ext uri="{9D8B030D-6E8A-4147-A177-3AD203B41FA5}">
                      <a16:colId xmlns:a16="http://schemas.microsoft.com/office/drawing/2014/main" val="20001"/>
                    </a:ext>
                  </a:extLst>
                </a:gridCol>
                <a:gridCol w="7446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100">
                          <a:latin typeface="Barlow"/>
                          <a:ea typeface="Barlow"/>
                          <a:cs typeface="Barlow"/>
                          <a:sym typeface="Barlow"/>
                        </a:rPr>
                        <a:t>NO A</a:t>
                      </a:r>
                      <a:endParaRPr sz="11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tc>
                <a:tc>
                  <a:txBody>
                    <a:bodyPr/>
                    <a:lstStyle/>
                    <a:p>
                      <a:pPr marL="0" lvl="0" indent="0" algn="r" rtl="0">
                        <a:spcBef>
                          <a:spcPts val="0"/>
                        </a:spcBef>
                        <a:spcAft>
                          <a:spcPts val="0"/>
                        </a:spcAft>
                        <a:buNone/>
                      </a:pPr>
                      <a:r>
                        <a:rPr lang="en" sz="1100" dirty="0">
                          <a:latin typeface="Barlow"/>
                          <a:ea typeface="Barlow"/>
                          <a:cs typeface="Barlow"/>
                          <a:sym typeface="Barlow"/>
                        </a:rPr>
                        <a:t>280 RPL</a:t>
                      </a:r>
                      <a:endParaRPr sz="1100" dirty="0">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3"/>
          <p:cNvPicPr preferRelativeResize="0"/>
          <p:nvPr/>
        </p:nvPicPr>
        <p:blipFill>
          <a:blip r:embed="rId3">
            <a:alphaModFix/>
          </a:blip>
          <a:stretch>
            <a:fillRect/>
          </a:stretch>
        </p:blipFill>
        <p:spPr>
          <a:xfrm>
            <a:off x="2459775" y="544838"/>
            <a:ext cx="6254152" cy="4168423"/>
          </a:xfrm>
          <a:prstGeom prst="rect">
            <a:avLst/>
          </a:prstGeom>
          <a:noFill/>
          <a:ln>
            <a:noFill/>
          </a:ln>
        </p:spPr>
      </p:pic>
      <p:sp>
        <p:nvSpPr>
          <p:cNvPr id="264" name="Google Shape;264;p33"/>
          <p:cNvSpPr txBox="1">
            <a:spLocks noGrp="1"/>
          </p:cNvSpPr>
          <p:nvPr>
            <p:ph type="title"/>
          </p:nvPr>
        </p:nvSpPr>
        <p:spPr>
          <a:xfrm>
            <a:off x="720000" y="445025"/>
            <a:ext cx="178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a:t>
            </a:r>
            <a:endParaRPr/>
          </a:p>
        </p:txBody>
      </p:sp>
      <p:sp>
        <p:nvSpPr>
          <p:cNvPr id="265" name="Google Shape;265;p33"/>
          <p:cNvSpPr txBox="1"/>
          <p:nvPr/>
        </p:nvSpPr>
        <p:spPr>
          <a:xfrm>
            <a:off x="4214575" y="2182175"/>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86%</a:t>
            </a:r>
            <a:endParaRPr sz="1100">
              <a:solidFill>
                <a:schemeClr val="dk1"/>
              </a:solidFill>
              <a:latin typeface="Barlow"/>
              <a:ea typeface="Barlow"/>
              <a:cs typeface="Barlow"/>
              <a:sym typeface="Barlow"/>
            </a:endParaRPr>
          </a:p>
        </p:txBody>
      </p:sp>
      <p:sp>
        <p:nvSpPr>
          <p:cNvPr id="266" name="Google Shape;266;p33"/>
          <p:cNvSpPr txBox="1"/>
          <p:nvPr/>
        </p:nvSpPr>
        <p:spPr>
          <a:xfrm>
            <a:off x="4214575" y="3552375"/>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14%</a:t>
            </a:r>
            <a:endParaRPr sz="1100">
              <a:solidFill>
                <a:schemeClr val="dk1"/>
              </a:solidFill>
              <a:latin typeface="Barlow"/>
              <a:ea typeface="Barlow"/>
              <a:cs typeface="Barlow"/>
              <a:sym typeface="Barlow"/>
            </a:endParaRPr>
          </a:p>
        </p:txBody>
      </p:sp>
      <p:graphicFrame>
        <p:nvGraphicFramePr>
          <p:cNvPr id="267" name="Google Shape;267;p33"/>
          <p:cNvGraphicFramePr/>
          <p:nvPr/>
        </p:nvGraphicFramePr>
        <p:xfrm>
          <a:off x="6643625" y="865325"/>
          <a:ext cx="3000000" cy="3000000"/>
        </p:xfrm>
        <a:graphic>
          <a:graphicData uri="http://schemas.openxmlformats.org/drawingml/2006/table">
            <a:tbl>
              <a:tblPr>
                <a:noFill/>
                <a:tableStyleId>{0700F974-6B3B-4DBD-992D-C88132D5EC9A}</a:tableStyleId>
              </a:tblPr>
              <a:tblGrid>
                <a:gridCol w="753900">
                  <a:extLst>
                    <a:ext uri="{9D8B030D-6E8A-4147-A177-3AD203B41FA5}">
                      <a16:colId xmlns:a16="http://schemas.microsoft.com/office/drawing/2014/main" val="20000"/>
                    </a:ext>
                  </a:extLst>
                </a:gridCol>
                <a:gridCol w="673725">
                  <a:extLst>
                    <a:ext uri="{9D8B030D-6E8A-4147-A177-3AD203B41FA5}">
                      <a16:colId xmlns:a16="http://schemas.microsoft.com/office/drawing/2014/main" val="20001"/>
                    </a:ext>
                  </a:extLst>
                </a:gridCol>
                <a:gridCol w="7446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100">
                          <a:latin typeface="Barlow"/>
                          <a:ea typeface="Barlow"/>
                          <a:cs typeface="Barlow"/>
                          <a:sym typeface="Barlow"/>
                        </a:rPr>
                        <a:t>NO A</a:t>
                      </a:r>
                      <a:endParaRPr sz="11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tc>
                <a:tc>
                  <a:txBody>
                    <a:bodyPr/>
                    <a:lstStyle/>
                    <a:p>
                      <a:pPr marL="0" lvl="0" indent="0" algn="r" rtl="0">
                        <a:spcBef>
                          <a:spcPts val="0"/>
                        </a:spcBef>
                        <a:spcAft>
                          <a:spcPts val="0"/>
                        </a:spcAft>
                        <a:buNone/>
                      </a:pPr>
                      <a:r>
                        <a:rPr lang="en" sz="1100">
                          <a:latin typeface="Barlow"/>
                          <a:ea typeface="Barlow"/>
                          <a:cs typeface="Barlow"/>
                          <a:sym typeface="Barlow"/>
                        </a:rPr>
                        <a:t>280 RPL</a:t>
                      </a:r>
                      <a:endParaRPr sz="1100">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latin typeface="Barlow"/>
                          <a:ea typeface="Barlow"/>
                          <a:cs typeface="Barlow"/>
                          <a:sym typeface="Barlow"/>
                        </a:rPr>
                        <a:t>NO B</a:t>
                      </a:r>
                      <a:endParaRPr sz="11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100" dirty="0">
                          <a:latin typeface="Barlow"/>
                          <a:ea typeface="Barlow"/>
                          <a:cs typeface="Barlow"/>
                          <a:sym typeface="Barlow"/>
                        </a:rPr>
                        <a:t>560 RPL</a:t>
                      </a:r>
                      <a:endParaRPr sz="1100" dirty="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68" name="Google Shape;268;p33"/>
          <p:cNvSpPr txBox="1">
            <a:spLocks noGrp="1"/>
          </p:cNvSpPr>
          <p:nvPr>
            <p:ph type="body" idx="1"/>
          </p:nvPr>
        </p:nvSpPr>
        <p:spPr>
          <a:xfrm>
            <a:off x="662750" y="1215750"/>
            <a:ext cx="2138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new validators charge a fixed 14% commission on borrowed ETH revenue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body" idx="1"/>
          </p:nvPr>
        </p:nvSpPr>
        <p:spPr>
          <a:xfrm>
            <a:off x="209225" y="1215775"/>
            <a:ext cx="2231100" cy="177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 share of the total protocol revenue is used to buy and burn RPL</a:t>
            </a:r>
            <a:endParaRPr/>
          </a:p>
          <a:p>
            <a:pPr marL="0" lvl="0" indent="0" algn="l" rtl="0">
              <a:spcBef>
                <a:spcPts val="0"/>
              </a:spcBef>
              <a:spcAft>
                <a:spcPts val="0"/>
              </a:spcAft>
              <a:buNone/>
            </a:pPr>
            <a:endParaRPr/>
          </a:p>
        </p:txBody>
      </p:sp>
      <p:pic>
        <p:nvPicPr>
          <p:cNvPr id="274" name="Google Shape;274;p34"/>
          <p:cNvPicPr preferRelativeResize="0"/>
          <p:nvPr/>
        </p:nvPicPr>
        <p:blipFill>
          <a:blip r:embed="rId3">
            <a:alphaModFix/>
          </a:blip>
          <a:stretch>
            <a:fillRect/>
          </a:stretch>
        </p:blipFill>
        <p:spPr>
          <a:xfrm>
            <a:off x="2236475" y="286688"/>
            <a:ext cx="6856873" cy="4570126"/>
          </a:xfrm>
          <a:prstGeom prst="rect">
            <a:avLst/>
          </a:prstGeom>
          <a:noFill/>
          <a:ln>
            <a:noFill/>
          </a:ln>
        </p:spPr>
      </p:pic>
      <p:sp>
        <p:nvSpPr>
          <p:cNvPr id="275" name="Google Shape;275;p34"/>
          <p:cNvSpPr txBox="1">
            <a:spLocks noGrp="1"/>
          </p:cNvSpPr>
          <p:nvPr>
            <p:ph type="title"/>
          </p:nvPr>
        </p:nvSpPr>
        <p:spPr>
          <a:xfrm>
            <a:off x="720000" y="445025"/>
            <a:ext cx="1780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Proposal</a:t>
            </a:r>
            <a:endParaRPr/>
          </a:p>
        </p:txBody>
      </p:sp>
      <p:sp>
        <p:nvSpPr>
          <p:cNvPr id="276" name="Google Shape;276;p34"/>
          <p:cNvSpPr txBox="1"/>
          <p:nvPr/>
        </p:nvSpPr>
        <p:spPr>
          <a:xfrm>
            <a:off x="3678300" y="2030100"/>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86%</a:t>
            </a:r>
            <a:endParaRPr sz="1100">
              <a:solidFill>
                <a:schemeClr val="dk1"/>
              </a:solidFill>
              <a:latin typeface="Barlow"/>
              <a:ea typeface="Barlow"/>
              <a:cs typeface="Barlow"/>
              <a:sym typeface="Barlow"/>
            </a:endParaRPr>
          </a:p>
        </p:txBody>
      </p:sp>
      <p:sp>
        <p:nvSpPr>
          <p:cNvPr id="277" name="Google Shape;277;p34"/>
          <p:cNvSpPr txBox="1"/>
          <p:nvPr/>
        </p:nvSpPr>
        <p:spPr>
          <a:xfrm>
            <a:off x="3678300" y="3808525"/>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14%</a:t>
            </a:r>
            <a:endParaRPr sz="1100">
              <a:solidFill>
                <a:schemeClr val="dk1"/>
              </a:solidFill>
              <a:latin typeface="Barlow"/>
              <a:ea typeface="Barlow"/>
              <a:cs typeface="Barlow"/>
              <a:sym typeface="Barlow"/>
            </a:endParaRPr>
          </a:p>
        </p:txBody>
      </p:sp>
      <p:sp>
        <p:nvSpPr>
          <p:cNvPr id="278" name="Google Shape;278;p34"/>
          <p:cNvSpPr txBox="1"/>
          <p:nvPr/>
        </p:nvSpPr>
        <p:spPr>
          <a:xfrm>
            <a:off x="5670150" y="3564550"/>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5%</a:t>
            </a:r>
            <a:endParaRPr sz="1100">
              <a:solidFill>
                <a:schemeClr val="dk1"/>
              </a:solidFill>
              <a:latin typeface="Barlow"/>
              <a:ea typeface="Barlow"/>
              <a:cs typeface="Barlow"/>
              <a:sym typeface="Barlow"/>
            </a:endParaRPr>
          </a:p>
        </p:txBody>
      </p:sp>
      <p:sp>
        <p:nvSpPr>
          <p:cNvPr id="279" name="Google Shape;279;p34"/>
          <p:cNvSpPr txBox="1"/>
          <p:nvPr/>
        </p:nvSpPr>
        <p:spPr>
          <a:xfrm>
            <a:off x="5666875" y="4111225"/>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8%</a:t>
            </a:r>
            <a:endParaRPr sz="1100">
              <a:solidFill>
                <a:schemeClr val="dk1"/>
              </a:solidFill>
              <a:latin typeface="Barlow"/>
              <a:ea typeface="Barlow"/>
              <a:cs typeface="Barlow"/>
              <a:sym typeface="Barlow"/>
            </a:endParaRPr>
          </a:p>
        </p:txBody>
      </p:sp>
      <p:sp>
        <p:nvSpPr>
          <p:cNvPr id="280" name="Google Shape;280;p34"/>
          <p:cNvSpPr txBox="1"/>
          <p:nvPr/>
        </p:nvSpPr>
        <p:spPr>
          <a:xfrm>
            <a:off x="5670150" y="3829350"/>
            <a:ext cx="446700" cy="35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1%</a:t>
            </a:r>
            <a:endParaRPr sz="1100">
              <a:solidFill>
                <a:schemeClr val="dk1"/>
              </a:solidFill>
              <a:latin typeface="Barlow"/>
              <a:ea typeface="Barlow"/>
              <a:cs typeface="Barlow"/>
              <a:sym typeface="Barlow"/>
            </a:endParaRPr>
          </a:p>
        </p:txBody>
      </p:sp>
      <p:graphicFrame>
        <p:nvGraphicFramePr>
          <p:cNvPr id="281" name="Google Shape;281;p34"/>
          <p:cNvGraphicFramePr/>
          <p:nvPr/>
        </p:nvGraphicFramePr>
        <p:xfrm>
          <a:off x="6643625" y="865325"/>
          <a:ext cx="3000000" cy="3000000"/>
        </p:xfrm>
        <a:graphic>
          <a:graphicData uri="http://schemas.openxmlformats.org/drawingml/2006/table">
            <a:tbl>
              <a:tblPr>
                <a:noFill/>
                <a:tableStyleId>{0700F974-6B3B-4DBD-992D-C88132D5EC9A}</a:tableStyleId>
              </a:tblPr>
              <a:tblGrid>
                <a:gridCol w="753900">
                  <a:extLst>
                    <a:ext uri="{9D8B030D-6E8A-4147-A177-3AD203B41FA5}">
                      <a16:colId xmlns:a16="http://schemas.microsoft.com/office/drawing/2014/main" val="20000"/>
                    </a:ext>
                  </a:extLst>
                </a:gridCol>
                <a:gridCol w="673725">
                  <a:extLst>
                    <a:ext uri="{9D8B030D-6E8A-4147-A177-3AD203B41FA5}">
                      <a16:colId xmlns:a16="http://schemas.microsoft.com/office/drawing/2014/main" val="20001"/>
                    </a:ext>
                  </a:extLst>
                </a:gridCol>
                <a:gridCol w="7446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100">
                          <a:latin typeface="Barlow"/>
                          <a:ea typeface="Barlow"/>
                          <a:cs typeface="Barlow"/>
                          <a:sym typeface="Barlow"/>
                        </a:rPr>
                        <a:t>NO A</a:t>
                      </a:r>
                      <a:endParaRPr sz="11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tc>
                <a:tc>
                  <a:txBody>
                    <a:bodyPr/>
                    <a:lstStyle/>
                    <a:p>
                      <a:pPr marL="0" lvl="0" indent="0" algn="r" rtl="0">
                        <a:spcBef>
                          <a:spcPts val="0"/>
                        </a:spcBef>
                        <a:spcAft>
                          <a:spcPts val="0"/>
                        </a:spcAft>
                        <a:buNone/>
                      </a:pPr>
                      <a:r>
                        <a:rPr lang="en" sz="1100">
                          <a:latin typeface="Barlow"/>
                          <a:ea typeface="Barlow"/>
                          <a:cs typeface="Barlow"/>
                          <a:sym typeface="Barlow"/>
                        </a:rPr>
                        <a:t>0 RPL</a:t>
                      </a:r>
                      <a:endParaRPr sz="1100">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latin typeface="Barlow"/>
                          <a:ea typeface="Barlow"/>
                          <a:cs typeface="Barlow"/>
                          <a:sym typeface="Barlow"/>
                        </a:rPr>
                        <a:t>NO B</a:t>
                      </a:r>
                      <a:endParaRPr sz="11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100">
                          <a:latin typeface="Barlow"/>
                          <a:ea typeface="Barlow"/>
                          <a:cs typeface="Barlow"/>
                          <a:sym typeface="Barlow"/>
                        </a:rPr>
                        <a:t>300 RPL</a:t>
                      </a:r>
                      <a:endParaRPr sz="110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46425">
                <a:tc>
                  <a:txBody>
                    <a:bodyPr/>
                    <a:lstStyle/>
                    <a:p>
                      <a:pPr marL="0" lvl="0" indent="0" algn="l" rtl="0">
                        <a:spcBef>
                          <a:spcPts val="0"/>
                        </a:spcBef>
                        <a:spcAft>
                          <a:spcPts val="0"/>
                        </a:spcAft>
                        <a:buNone/>
                      </a:pPr>
                      <a:r>
                        <a:rPr lang="en" sz="1100">
                          <a:latin typeface="Barlow"/>
                          <a:ea typeface="Barlow"/>
                          <a:cs typeface="Barlow"/>
                          <a:sym typeface="Barlow"/>
                        </a:rPr>
                        <a:t>NO C</a:t>
                      </a:r>
                      <a:endParaRPr sz="1100">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100" dirty="0">
                          <a:latin typeface="Barlow"/>
                          <a:ea typeface="Barlow"/>
                          <a:cs typeface="Barlow"/>
                          <a:sym typeface="Barlow"/>
                        </a:rPr>
                        <a:t>1000 RPL</a:t>
                      </a:r>
                      <a:endParaRPr sz="1100" dirty="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282" name="Google Shape;282;p34"/>
          <p:cNvPicPr preferRelativeResize="0"/>
          <p:nvPr/>
        </p:nvPicPr>
        <p:blipFill rotWithShape="1">
          <a:blip r:embed="rId4">
            <a:alphaModFix/>
          </a:blip>
          <a:srcRect/>
          <a:stretch/>
        </p:blipFill>
        <p:spPr>
          <a:xfrm>
            <a:off x="6190250" y="3896650"/>
            <a:ext cx="162100" cy="167226"/>
          </a:xfrm>
          <a:prstGeom prst="rect">
            <a:avLst/>
          </a:prstGeom>
          <a:noFill/>
          <a:ln>
            <a:noFill/>
          </a:ln>
        </p:spPr>
      </p:pic>
      <p:grpSp>
        <p:nvGrpSpPr>
          <p:cNvPr id="283" name="Google Shape;283;p34"/>
          <p:cNvGrpSpPr/>
          <p:nvPr/>
        </p:nvGrpSpPr>
        <p:grpSpPr>
          <a:xfrm>
            <a:off x="7805520" y="4033632"/>
            <a:ext cx="615402" cy="634807"/>
            <a:chOff x="7132875" y="3867250"/>
            <a:chExt cx="840025" cy="840025"/>
          </a:xfrm>
        </p:grpSpPr>
        <p:pic>
          <p:nvPicPr>
            <p:cNvPr id="284" name="Google Shape;284;p34"/>
            <p:cNvPicPr preferRelativeResize="0"/>
            <p:nvPr/>
          </p:nvPicPr>
          <p:blipFill>
            <a:blip r:embed="rId5">
              <a:alphaModFix/>
            </a:blip>
            <a:stretch>
              <a:fillRect/>
            </a:stretch>
          </p:blipFill>
          <p:spPr>
            <a:xfrm>
              <a:off x="7132875" y="3867250"/>
              <a:ext cx="840025" cy="840025"/>
            </a:xfrm>
            <a:prstGeom prst="rect">
              <a:avLst/>
            </a:prstGeom>
            <a:noFill/>
            <a:ln>
              <a:noFill/>
            </a:ln>
          </p:spPr>
        </p:pic>
        <p:pic>
          <p:nvPicPr>
            <p:cNvPr id="285" name="Google Shape;285;p34"/>
            <p:cNvPicPr preferRelativeResize="0"/>
            <p:nvPr/>
          </p:nvPicPr>
          <p:blipFill rotWithShape="1">
            <a:blip r:embed="rId4">
              <a:alphaModFix/>
            </a:blip>
            <a:srcRect/>
            <a:stretch/>
          </p:blipFill>
          <p:spPr>
            <a:xfrm>
              <a:off x="7269596" y="3956249"/>
              <a:ext cx="604776" cy="604776"/>
            </a:xfrm>
            <a:prstGeom prst="rect">
              <a:avLst/>
            </a:prstGeom>
            <a:noFill/>
            <a:ln>
              <a:noFill/>
            </a:ln>
          </p:spPr>
        </p:pic>
      </p:grpSp>
      <p:pic>
        <p:nvPicPr>
          <p:cNvPr id="286" name="Google Shape;286;p34"/>
          <p:cNvPicPr preferRelativeResize="0"/>
          <p:nvPr/>
        </p:nvPicPr>
        <p:blipFill>
          <a:blip r:embed="rId6">
            <a:alphaModFix/>
          </a:blip>
          <a:stretch>
            <a:fillRect/>
          </a:stretch>
        </p:blipFill>
        <p:spPr>
          <a:xfrm>
            <a:off x="7006698" y="3836417"/>
            <a:ext cx="246925" cy="246925"/>
          </a:xfrm>
          <a:prstGeom prst="rect">
            <a:avLst/>
          </a:prstGeom>
          <a:noFill/>
          <a:ln>
            <a:noFill/>
          </a:ln>
        </p:spPr>
      </p:pic>
      <p:sp>
        <p:nvSpPr>
          <p:cNvPr id="287" name="Google Shape;287;p34"/>
          <p:cNvSpPr txBox="1">
            <a:spLocks noGrp="1"/>
          </p:cNvSpPr>
          <p:nvPr>
            <p:ph type="body" idx="1"/>
          </p:nvPr>
        </p:nvSpPr>
        <p:spPr>
          <a:xfrm>
            <a:off x="209225" y="1215775"/>
            <a:ext cx="2231100" cy="117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 share of the total protocol revenue goes to Voting NOs</a:t>
            </a:r>
            <a:endParaRPr/>
          </a:p>
        </p:txBody>
      </p:sp>
      <p:sp>
        <p:nvSpPr>
          <p:cNvPr id="288" name="Google Shape;288;p34"/>
          <p:cNvSpPr txBox="1">
            <a:spLocks noGrp="1"/>
          </p:cNvSpPr>
          <p:nvPr>
            <p:ph type="body" idx="1"/>
          </p:nvPr>
        </p:nvSpPr>
        <p:spPr>
          <a:xfrm>
            <a:off x="209225" y="1215775"/>
            <a:ext cx="2231100" cy="63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All NOs earn commission on borrowed ETH, in the same way as before</a:t>
            </a:r>
            <a:endParaRPr/>
          </a:p>
          <a:p>
            <a:pPr marL="0" lvl="0" indent="0" algn="l" rtl="0">
              <a:spcBef>
                <a:spcPts val="0"/>
              </a:spcBef>
              <a:spcAft>
                <a:spcPts val="0"/>
              </a:spcAft>
              <a:buNone/>
            </a:pPr>
            <a:endParaRPr/>
          </a:p>
        </p:txBody>
      </p:sp>
      <p:cxnSp>
        <p:nvCxnSpPr>
          <p:cNvPr id="289" name="Google Shape;289;p34"/>
          <p:cNvCxnSpPr>
            <a:stCxn id="290" idx="2"/>
          </p:cNvCxnSpPr>
          <p:nvPr/>
        </p:nvCxnSpPr>
        <p:spPr>
          <a:xfrm>
            <a:off x="6656074" y="3309173"/>
            <a:ext cx="12600" cy="195600"/>
          </a:xfrm>
          <a:prstGeom prst="straightConnector1">
            <a:avLst/>
          </a:prstGeom>
          <a:noFill/>
          <a:ln w="9525" cap="flat" cmpd="sng">
            <a:solidFill>
              <a:srgbClr val="FF0000"/>
            </a:solidFill>
            <a:prstDash val="solid"/>
            <a:round/>
            <a:headEnd type="none" w="med" len="med"/>
            <a:tailEnd type="triangle" w="med" len="med"/>
          </a:ln>
        </p:spPr>
      </p:cxnSp>
      <p:cxnSp>
        <p:nvCxnSpPr>
          <p:cNvPr id="291" name="Google Shape;291;p34"/>
          <p:cNvCxnSpPr>
            <a:endCxn id="286" idx="0"/>
          </p:cNvCxnSpPr>
          <p:nvPr/>
        </p:nvCxnSpPr>
        <p:spPr>
          <a:xfrm flipH="1">
            <a:off x="7130160" y="2538617"/>
            <a:ext cx="540600" cy="1297800"/>
          </a:xfrm>
          <a:prstGeom prst="straightConnector1">
            <a:avLst/>
          </a:prstGeom>
          <a:noFill/>
          <a:ln w="9525" cap="flat" cmpd="sng">
            <a:solidFill>
              <a:srgbClr val="FF0000"/>
            </a:solidFill>
            <a:prstDash val="solid"/>
            <a:round/>
            <a:headEnd type="none" w="med" len="med"/>
            <a:tailEnd type="triangle" w="med" len="med"/>
          </a:ln>
        </p:spPr>
      </p:cxnSp>
      <p:cxnSp>
        <p:nvCxnSpPr>
          <p:cNvPr id="292" name="Google Shape;292;p34"/>
          <p:cNvCxnSpPr>
            <a:stCxn id="285" idx="1"/>
          </p:cNvCxnSpPr>
          <p:nvPr/>
        </p:nvCxnSpPr>
        <p:spPr>
          <a:xfrm flipH="1">
            <a:off x="7376781" y="4329403"/>
            <a:ext cx="528900" cy="3900"/>
          </a:xfrm>
          <a:prstGeom prst="straightConnector1">
            <a:avLst/>
          </a:prstGeom>
          <a:noFill/>
          <a:ln w="9525" cap="flat" cmpd="sng">
            <a:solidFill>
              <a:srgbClr val="FF0000"/>
            </a:solidFill>
            <a:prstDash val="solid"/>
            <a:round/>
            <a:headEnd type="none" w="med" len="med"/>
            <a:tailEnd type="triangle" w="med" len="med"/>
          </a:ln>
        </p:spPr>
      </p:cxnSp>
      <p:sp>
        <p:nvSpPr>
          <p:cNvPr id="293" name="Google Shape;293;p34"/>
          <p:cNvSpPr txBox="1"/>
          <p:nvPr/>
        </p:nvSpPr>
        <p:spPr>
          <a:xfrm>
            <a:off x="6931425" y="1933025"/>
            <a:ext cx="19905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Effective Voting RPL is capped at 150% bonded ETH;</a:t>
            </a:r>
            <a:endParaRPr sz="1100">
              <a:solidFill>
                <a:schemeClr val="dk1"/>
              </a:solidFill>
              <a:latin typeface="Barlow"/>
              <a:ea typeface="Barlow"/>
              <a:cs typeface="Barlow"/>
              <a:sym typeface="Barlow"/>
            </a:endParaRPr>
          </a:p>
          <a:p>
            <a:pPr marL="0" lvl="0" indent="0" algn="l" rtl="0">
              <a:spcBef>
                <a:spcPts val="0"/>
              </a:spcBef>
              <a:spcAft>
                <a:spcPts val="0"/>
              </a:spcAft>
              <a:buNone/>
            </a:pPr>
            <a:r>
              <a:rPr lang="en" sz="1100">
                <a:solidFill>
                  <a:schemeClr val="dk1"/>
                </a:solidFill>
                <a:latin typeface="Barlow"/>
                <a:ea typeface="Barlow"/>
                <a:cs typeface="Barlow"/>
                <a:sym typeface="Barlow"/>
              </a:rPr>
              <a:t>NO C is capped at 600 RPL</a:t>
            </a:r>
            <a:endParaRPr sz="1100">
              <a:solidFill>
                <a:schemeClr val="dk1"/>
              </a:solidFill>
              <a:latin typeface="Barlow"/>
              <a:ea typeface="Barlow"/>
              <a:cs typeface="Barlow"/>
              <a:sym typeface="Barlow"/>
            </a:endParaRPr>
          </a:p>
          <a:p>
            <a:pPr marL="0" lvl="0" indent="0" algn="l" rtl="0">
              <a:spcBef>
                <a:spcPts val="0"/>
              </a:spcBef>
              <a:spcAft>
                <a:spcPts val="0"/>
              </a:spcAft>
              <a:buNone/>
            </a:pPr>
            <a:endParaRPr sz="1100">
              <a:solidFill>
                <a:schemeClr val="dk1"/>
              </a:solidFill>
              <a:latin typeface="Barlow"/>
              <a:ea typeface="Barlow"/>
              <a:cs typeface="Barlow"/>
              <a:sym typeface="Barlow"/>
            </a:endParaRPr>
          </a:p>
        </p:txBody>
      </p:sp>
      <p:pic>
        <p:nvPicPr>
          <p:cNvPr id="290" name="Google Shape;290;p34"/>
          <p:cNvPicPr preferRelativeResize="0"/>
          <p:nvPr/>
        </p:nvPicPr>
        <p:blipFill>
          <a:blip r:embed="rId7">
            <a:alphaModFix/>
          </a:blip>
          <a:stretch>
            <a:fillRect/>
          </a:stretch>
        </p:blipFill>
        <p:spPr>
          <a:xfrm>
            <a:off x="6432725" y="2930308"/>
            <a:ext cx="446700" cy="378866"/>
          </a:xfrm>
          <a:prstGeom prst="rect">
            <a:avLst/>
          </a:prstGeom>
          <a:noFill/>
          <a:ln>
            <a:noFill/>
          </a:ln>
        </p:spPr>
      </p:pic>
      <p:sp>
        <p:nvSpPr>
          <p:cNvPr id="294" name="Google Shape;294;p34"/>
          <p:cNvSpPr txBox="1"/>
          <p:nvPr/>
        </p:nvSpPr>
        <p:spPr>
          <a:xfrm>
            <a:off x="4847375" y="1225875"/>
            <a:ext cx="1878300" cy="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Note that NO C earns twice as much from “Voting NOs” compared to NO B</a:t>
            </a:r>
            <a:endParaRPr sz="1100">
              <a:solidFill>
                <a:schemeClr val="dk1"/>
              </a:solidFill>
              <a:latin typeface="Barlow"/>
              <a:ea typeface="Barlow"/>
              <a:cs typeface="Barlow"/>
              <a:sym typeface="Barlow"/>
            </a:endParaRPr>
          </a:p>
        </p:txBody>
      </p:sp>
      <p:sp>
        <p:nvSpPr>
          <p:cNvPr id="295" name="Google Shape;295;p34"/>
          <p:cNvSpPr/>
          <p:nvPr/>
        </p:nvSpPr>
        <p:spPr>
          <a:xfrm>
            <a:off x="7467150" y="1612700"/>
            <a:ext cx="1288200" cy="2469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296" name="Google Shape;296;p34"/>
          <p:cNvSpPr txBox="1">
            <a:spLocks noGrp="1"/>
          </p:cNvSpPr>
          <p:nvPr>
            <p:ph type="body" idx="1"/>
          </p:nvPr>
        </p:nvSpPr>
        <p:spPr>
          <a:xfrm>
            <a:off x="209225" y="3273175"/>
            <a:ext cx="2709900" cy="83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 A </a:t>
            </a:r>
            <a:endParaRPr b="1"/>
          </a:p>
          <a:p>
            <a:pPr marL="457200" lvl="0" indent="-298450" algn="l" rtl="0">
              <a:spcBef>
                <a:spcPts val="0"/>
              </a:spcBef>
              <a:spcAft>
                <a:spcPts val="0"/>
              </a:spcAft>
              <a:buSzPts val="1100"/>
              <a:buChar char="●"/>
            </a:pPr>
            <a:r>
              <a:rPr lang="en" b="1"/>
              <a:t>No exposure to RPL</a:t>
            </a:r>
            <a:endParaRPr b="1"/>
          </a:p>
          <a:p>
            <a:pPr marL="457200" lvl="0" indent="-298450" algn="l" rtl="0">
              <a:spcBef>
                <a:spcPts val="0"/>
              </a:spcBef>
              <a:spcAft>
                <a:spcPts val="0"/>
              </a:spcAft>
              <a:buSzPts val="1100"/>
              <a:buChar char="●"/>
            </a:pPr>
            <a:r>
              <a:rPr lang="en" b="1"/>
              <a:t>1.35x more ETH yield than solo</a:t>
            </a:r>
            <a:endParaRPr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9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3"/>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29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95"/>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9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92"/>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29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body" idx="1"/>
          </p:nvPr>
        </p:nvSpPr>
        <p:spPr>
          <a:xfrm>
            <a:off x="259350" y="1215775"/>
            <a:ext cx="2172300" cy="242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4x as much RPL goes towards buy+burn; this benefit goes to all RPL holders</a:t>
            </a:r>
            <a:endParaRPr/>
          </a:p>
          <a:p>
            <a:pPr marL="0" lvl="0" indent="0" algn="l" rtl="0">
              <a:spcBef>
                <a:spcPts val="0"/>
              </a:spcBef>
              <a:spcAft>
                <a:spcPts val="0"/>
              </a:spcAft>
              <a:buNone/>
            </a:pPr>
            <a:endParaRPr/>
          </a:p>
        </p:txBody>
      </p:sp>
      <p:sp>
        <p:nvSpPr>
          <p:cNvPr id="302" name="Google Shape;302;p35"/>
          <p:cNvSpPr txBox="1">
            <a:spLocks noGrp="1"/>
          </p:cNvSpPr>
          <p:nvPr>
            <p:ph type="body" idx="1"/>
          </p:nvPr>
        </p:nvSpPr>
        <p:spPr>
          <a:xfrm>
            <a:off x="259350" y="1215775"/>
            <a:ext cx="2172300" cy="167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Voters are rewarded 4x as much; this benefit is concentrated to nodes with vote power to encourage effective governance</a:t>
            </a:r>
            <a:endParaRPr/>
          </a:p>
        </p:txBody>
      </p:sp>
      <p:pic>
        <p:nvPicPr>
          <p:cNvPr id="303" name="Google Shape;303;p35"/>
          <p:cNvPicPr preferRelativeResize="0"/>
          <p:nvPr/>
        </p:nvPicPr>
        <p:blipFill>
          <a:blip r:embed="rId3">
            <a:alphaModFix/>
          </a:blip>
          <a:stretch>
            <a:fillRect/>
          </a:stretch>
        </p:blipFill>
        <p:spPr>
          <a:xfrm>
            <a:off x="2429177" y="914375"/>
            <a:ext cx="5787402" cy="3857326"/>
          </a:xfrm>
          <a:prstGeom prst="rect">
            <a:avLst/>
          </a:prstGeom>
          <a:noFill/>
          <a:ln>
            <a:noFill/>
          </a:ln>
        </p:spPr>
      </p:pic>
      <p:sp>
        <p:nvSpPr>
          <p:cNvPr id="304" name="Google Shape;304;p35"/>
          <p:cNvSpPr/>
          <p:nvPr/>
        </p:nvSpPr>
        <p:spPr>
          <a:xfrm>
            <a:off x="6567425" y="770575"/>
            <a:ext cx="906300" cy="5244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aphicFrame>
        <p:nvGraphicFramePr>
          <p:cNvPr id="305" name="Google Shape;305;p35"/>
          <p:cNvGraphicFramePr/>
          <p:nvPr/>
        </p:nvGraphicFramePr>
        <p:xfrm>
          <a:off x="6643625" y="865325"/>
          <a:ext cx="3000000" cy="3000000"/>
        </p:xfrm>
        <a:graphic>
          <a:graphicData uri="http://schemas.openxmlformats.org/drawingml/2006/table">
            <a:tbl>
              <a:tblPr>
                <a:noFill/>
                <a:tableStyleId>{0700F974-6B3B-4DBD-992D-C88132D5EC9A}</a:tableStyleId>
              </a:tblPr>
              <a:tblGrid>
                <a:gridCol w="753900">
                  <a:extLst>
                    <a:ext uri="{9D8B030D-6E8A-4147-A177-3AD203B41FA5}">
                      <a16:colId xmlns:a16="http://schemas.microsoft.com/office/drawing/2014/main" val="20000"/>
                    </a:ext>
                  </a:extLst>
                </a:gridCol>
                <a:gridCol w="673725">
                  <a:extLst>
                    <a:ext uri="{9D8B030D-6E8A-4147-A177-3AD203B41FA5}">
                      <a16:colId xmlns:a16="http://schemas.microsoft.com/office/drawing/2014/main" val="20001"/>
                    </a:ext>
                  </a:extLst>
                </a:gridCol>
                <a:gridCol w="744600">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sz="1100">
                          <a:latin typeface="Barlow"/>
                          <a:ea typeface="Barlow"/>
                          <a:cs typeface="Barlow"/>
                          <a:sym typeface="Barlow"/>
                        </a:rPr>
                        <a:t>10 * NO A</a:t>
                      </a:r>
                      <a:endParaRPr sz="11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tc>
                <a:tc>
                  <a:txBody>
                    <a:bodyPr/>
                    <a:lstStyle/>
                    <a:p>
                      <a:pPr marL="0" lvl="0" indent="0" algn="r" rtl="0">
                        <a:spcBef>
                          <a:spcPts val="0"/>
                        </a:spcBef>
                        <a:spcAft>
                          <a:spcPts val="0"/>
                        </a:spcAft>
                        <a:buNone/>
                      </a:pPr>
                      <a:r>
                        <a:rPr lang="en" sz="1100">
                          <a:latin typeface="Barlow"/>
                          <a:ea typeface="Barlow"/>
                          <a:cs typeface="Barlow"/>
                          <a:sym typeface="Barlow"/>
                        </a:rPr>
                        <a:t>0 RPL</a:t>
                      </a:r>
                      <a:endParaRPr sz="1100">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latin typeface="Barlow"/>
                          <a:ea typeface="Barlow"/>
                          <a:cs typeface="Barlow"/>
                          <a:sym typeface="Barlow"/>
                        </a:rPr>
                        <a:t>NO B</a:t>
                      </a:r>
                      <a:endParaRPr sz="1100">
                        <a:latin typeface="Barlow"/>
                        <a:ea typeface="Barlow"/>
                        <a:cs typeface="Barlow"/>
                        <a:sym typeface="Barlow"/>
                      </a:endParaRPr>
                    </a:p>
                  </a:txBody>
                  <a:tcPr marL="91425" marR="91425" marT="91425" marB="91425"/>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r" rtl="0">
                        <a:spcBef>
                          <a:spcPts val="0"/>
                        </a:spcBef>
                        <a:spcAft>
                          <a:spcPts val="0"/>
                        </a:spcAft>
                        <a:buNone/>
                      </a:pPr>
                      <a:r>
                        <a:rPr lang="en" sz="1100">
                          <a:latin typeface="Barlow"/>
                          <a:ea typeface="Barlow"/>
                          <a:cs typeface="Barlow"/>
                          <a:sym typeface="Barlow"/>
                        </a:rPr>
                        <a:t>300 RPL</a:t>
                      </a:r>
                      <a:endParaRPr sz="110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46425">
                <a:tc>
                  <a:txBody>
                    <a:bodyPr/>
                    <a:lstStyle/>
                    <a:p>
                      <a:pPr marL="0" lvl="0" indent="0" algn="l" rtl="0">
                        <a:spcBef>
                          <a:spcPts val="0"/>
                        </a:spcBef>
                        <a:spcAft>
                          <a:spcPts val="0"/>
                        </a:spcAft>
                        <a:buNone/>
                      </a:pPr>
                      <a:r>
                        <a:rPr lang="en" sz="1100">
                          <a:latin typeface="Barlow"/>
                          <a:ea typeface="Barlow"/>
                          <a:cs typeface="Barlow"/>
                          <a:sym typeface="Barlow"/>
                        </a:rPr>
                        <a:t>NO C</a:t>
                      </a:r>
                      <a:endParaRPr sz="1100">
                        <a:latin typeface="Barlow"/>
                        <a:ea typeface="Barlow"/>
                        <a:cs typeface="Barlow"/>
                        <a:sym typeface="Barlow"/>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100">
                          <a:latin typeface="Barlow"/>
                          <a:ea typeface="Barlow"/>
                          <a:cs typeface="Barlow"/>
                          <a:sym typeface="Barlow"/>
                        </a:rPr>
                        <a:t>4 ETH</a:t>
                      </a:r>
                      <a:endParaRPr sz="1100">
                        <a:latin typeface="Barlow"/>
                        <a:ea typeface="Barlow"/>
                        <a:cs typeface="Barlow"/>
                        <a:sym typeface="Barlow"/>
                      </a:endParaRPr>
                    </a:p>
                  </a:txBody>
                  <a:tcPr marL="91425" marR="91425" marT="91425" marB="91425">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 sz="1100" dirty="0">
                          <a:latin typeface="Barlow"/>
                          <a:ea typeface="Barlow"/>
                          <a:cs typeface="Barlow"/>
                          <a:sym typeface="Barlow"/>
                        </a:rPr>
                        <a:t>1000 RPL</a:t>
                      </a:r>
                      <a:endParaRPr sz="1100" dirty="0">
                        <a:latin typeface="Barlow"/>
                        <a:ea typeface="Barlow"/>
                        <a:cs typeface="Barlow"/>
                        <a:sym typeface="Barlow"/>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06" name="Google Shape;306;p35"/>
          <p:cNvSpPr txBox="1">
            <a:spLocks noGrp="1"/>
          </p:cNvSpPr>
          <p:nvPr>
            <p:ph type="title"/>
          </p:nvPr>
        </p:nvSpPr>
        <p:spPr>
          <a:xfrm>
            <a:off x="720000" y="445025"/>
            <a:ext cx="6169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a:t>What if everyone likes ETH-only?</a:t>
            </a:r>
            <a:endParaRPr sz="3400"/>
          </a:p>
          <a:p>
            <a:pPr marL="0" lvl="0" indent="0" algn="l" rtl="0">
              <a:spcBef>
                <a:spcPts val="0"/>
              </a:spcBef>
              <a:spcAft>
                <a:spcPts val="0"/>
              </a:spcAft>
              <a:buNone/>
            </a:pPr>
            <a:endParaRPr/>
          </a:p>
        </p:txBody>
      </p:sp>
      <p:sp>
        <p:nvSpPr>
          <p:cNvPr id="307" name="Google Shape;307;p35"/>
          <p:cNvSpPr/>
          <p:nvPr/>
        </p:nvSpPr>
        <p:spPr>
          <a:xfrm>
            <a:off x="2266350" y="2455300"/>
            <a:ext cx="981900" cy="675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308" name="Google Shape;308;p35"/>
          <p:cNvSpPr/>
          <p:nvPr/>
        </p:nvSpPr>
        <p:spPr>
          <a:xfrm>
            <a:off x="720000" y="1642550"/>
            <a:ext cx="1612800" cy="811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Barlow"/>
                <a:ea typeface="Barlow"/>
                <a:cs typeface="Barlow"/>
                <a:sym typeface="Barlow"/>
              </a:rPr>
              <a:t>4x the staking, 4x the revenue</a:t>
            </a:r>
            <a:endParaRPr>
              <a:latin typeface="Barlow"/>
              <a:ea typeface="Barlow"/>
              <a:cs typeface="Barlow"/>
              <a:sym typeface="Barlow"/>
            </a:endParaRPr>
          </a:p>
        </p:txBody>
      </p:sp>
      <p:sp>
        <p:nvSpPr>
          <p:cNvPr id="309" name="Google Shape;309;p35"/>
          <p:cNvSpPr txBox="1"/>
          <p:nvPr/>
        </p:nvSpPr>
        <p:spPr>
          <a:xfrm>
            <a:off x="3678300" y="2420400"/>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86%</a:t>
            </a:r>
            <a:endParaRPr sz="1100">
              <a:solidFill>
                <a:schemeClr val="dk1"/>
              </a:solidFill>
              <a:latin typeface="Barlow"/>
              <a:ea typeface="Barlow"/>
              <a:cs typeface="Barlow"/>
              <a:sym typeface="Barlow"/>
            </a:endParaRPr>
          </a:p>
        </p:txBody>
      </p:sp>
      <p:sp>
        <p:nvSpPr>
          <p:cNvPr id="310" name="Google Shape;310;p35"/>
          <p:cNvSpPr txBox="1"/>
          <p:nvPr/>
        </p:nvSpPr>
        <p:spPr>
          <a:xfrm>
            <a:off x="3678300" y="4187550"/>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14%</a:t>
            </a:r>
            <a:endParaRPr sz="1100">
              <a:solidFill>
                <a:schemeClr val="dk1"/>
              </a:solidFill>
              <a:latin typeface="Barlow"/>
              <a:ea typeface="Barlow"/>
              <a:cs typeface="Barlow"/>
              <a:sym typeface="Barlow"/>
            </a:endParaRPr>
          </a:p>
        </p:txBody>
      </p:sp>
      <p:sp>
        <p:nvSpPr>
          <p:cNvPr id="311" name="Google Shape;311;p35"/>
          <p:cNvSpPr txBox="1"/>
          <p:nvPr/>
        </p:nvSpPr>
        <p:spPr>
          <a:xfrm>
            <a:off x="5441550" y="3884850"/>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5%</a:t>
            </a:r>
            <a:endParaRPr sz="1100">
              <a:solidFill>
                <a:schemeClr val="dk1"/>
              </a:solidFill>
              <a:latin typeface="Barlow"/>
              <a:ea typeface="Barlow"/>
              <a:cs typeface="Barlow"/>
              <a:sym typeface="Barlow"/>
            </a:endParaRPr>
          </a:p>
        </p:txBody>
      </p:sp>
      <p:sp>
        <p:nvSpPr>
          <p:cNvPr id="312" name="Google Shape;312;p35"/>
          <p:cNvSpPr txBox="1"/>
          <p:nvPr/>
        </p:nvSpPr>
        <p:spPr>
          <a:xfrm>
            <a:off x="5441550" y="4393000"/>
            <a:ext cx="4467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8%</a:t>
            </a:r>
            <a:endParaRPr sz="1100">
              <a:solidFill>
                <a:schemeClr val="dk1"/>
              </a:solidFill>
              <a:latin typeface="Barlow"/>
              <a:ea typeface="Barlow"/>
              <a:cs typeface="Barlow"/>
              <a:sym typeface="Barlow"/>
            </a:endParaRPr>
          </a:p>
        </p:txBody>
      </p:sp>
      <p:sp>
        <p:nvSpPr>
          <p:cNvPr id="313" name="Google Shape;313;p35"/>
          <p:cNvSpPr txBox="1">
            <a:spLocks noGrp="1"/>
          </p:cNvSpPr>
          <p:nvPr>
            <p:ph type="body" idx="1"/>
          </p:nvPr>
        </p:nvSpPr>
        <p:spPr>
          <a:xfrm>
            <a:off x="259350" y="1215775"/>
            <a:ext cx="2172300" cy="6759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 earnings from commission on borrowed ETH are unchanged</a:t>
            </a:r>
            <a:endParaRPr/>
          </a:p>
        </p:txBody>
      </p:sp>
      <p:sp>
        <p:nvSpPr>
          <p:cNvPr id="314" name="Google Shape;314;p35"/>
          <p:cNvSpPr txBox="1"/>
          <p:nvPr/>
        </p:nvSpPr>
        <p:spPr>
          <a:xfrm>
            <a:off x="5441550" y="4104675"/>
            <a:ext cx="4467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1%</a:t>
            </a:r>
            <a:endParaRPr sz="1100">
              <a:solidFill>
                <a:schemeClr val="dk1"/>
              </a:solidFill>
              <a:latin typeface="Barlow"/>
              <a:ea typeface="Barlow"/>
              <a:cs typeface="Barlow"/>
              <a:sym typeface="Barlow"/>
            </a:endParaRPr>
          </a:p>
        </p:txBody>
      </p:sp>
      <p:pic>
        <p:nvPicPr>
          <p:cNvPr id="315" name="Google Shape;315;p35"/>
          <p:cNvPicPr preferRelativeResize="0"/>
          <p:nvPr/>
        </p:nvPicPr>
        <p:blipFill rotWithShape="1">
          <a:blip r:embed="rId4">
            <a:alphaModFix/>
          </a:blip>
          <a:srcRect/>
          <a:stretch/>
        </p:blipFill>
        <p:spPr>
          <a:xfrm>
            <a:off x="5726150" y="4173025"/>
            <a:ext cx="162100" cy="167226"/>
          </a:xfrm>
          <a:prstGeom prst="rect">
            <a:avLst/>
          </a:prstGeom>
          <a:noFill/>
          <a:ln>
            <a:noFill/>
          </a:ln>
        </p:spPr>
      </p:pic>
      <p:pic>
        <p:nvPicPr>
          <p:cNvPr id="316" name="Google Shape;316;p35"/>
          <p:cNvPicPr preferRelativeResize="0"/>
          <p:nvPr/>
        </p:nvPicPr>
        <p:blipFill rotWithShape="1">
          <a:blip r:embed="rId4">
            <a:alphaModFix/>
          </a:blip>
          <a:srcRect/>
          <a:stretch/>
        </p:blipFill>
        <p:spPr>
          <a:xfrm>
            <a:off x="5815550" y="4410125"/>
            <a:ext cx="276826" cy="285576"/>
          </a:xfrm>
          <a:prstGeom prst="rect">
            <a:avLst/>
          </a:prstGeom>
          <a:noFill/>
          <a:ln>
            <a:noFill/>
          </a:ln>
        </p:spPr>
      </p:pic>
      <p:grpSp>
        <p:nvGrpSpPr>
          <p:cNvPr id="317" name="Google Shape;317;p35"/>
          <p:cNvGrpSpPr/>
          <p:nvPr/>
        </p:nvGrpSpPr>
        <p:grpSpPr>
          <a:xfrm>
            <a:off x="5629875" y="3182800"/>
            <a:ext cx="394200" cy="998075"/>
            <a:chOff x="5629875" y="3182800"/>
            <a:chExt cx="394200" cy="998075"/>
          </a:xfrm>
        </p:grpSpPr>
        <p:cxnSp>
          <p:nvCxnSpPr>
            <p:cNvPr id="318" name="Google Shape;318;p35"/>
            <p:cNvCxnSpPr/>
            <p:nvPr/>
          </p:nvCxnSpPr>
          <p:spPr>
            <a:xfrm>
              <a:off x="5803450" y="3474075"/>
              <a:ext cx="7500" cy="706800"/>
            </a:xfrm>
            <a:prstGeom prst="straightConnector1">
              <a:avLst/>
            </a:prstGeom>
            <a:noFill/>
            <a:ln w="9525" cap="flat" cmpd="sng">
              <a:solidFill>
                <a:srgbClr val="FF0000"/>
              </a:solidFill>
              <a:prstDash val="solid"/>
              <a:round/>
              <a:headEnd type="none" w="med" len="med"/>
              <a:tailEnd type="triangle" w="med" len="med"/>
            </a:ln>
          </p:spPr>
        </p:cxnSp>
        <p:sp>
          <p:nvSpPr>
            <p:cNvPr id="319" name="Google Shape;319;p35"/>
            <p:cNvSpPr txBox="1"/>
            <p:nvPr/>
          </p:nvSpPr>
          <p:spPr>
            <a:xfrm>
              <a:off x="5629875" y="3182800"/>
              <a:ext cx="3942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4x</a:t>
              </a:r>
              <a:endParaRPr sz="1100">
                <a:solidFill>
                  <a:schemeClr val="dk1"/>
                </a:solidFill>
                <a:latin typeface="Barlow"/>
                <a:ea typeface="Barlow"/>
                <a:cs typeface="Barlow"/>
                <a:sym typeface="Barlow"/>
              </a:endParaRPr>
            </a:p>
          </p:txBody>
        </p:sp>
      </p:grpSp>
      <p:grpSp>
        <p:nvGrpSpPr>
          <p:cNvPr id="320" name="Google Shape;320;p35"/>
          <p:cNvGrpSpPr/>
          <p:nvPr/>
        </p:nvGrpSpPr>
        <p:grpSpPr>
          <a:xfrm>
            <a:off x="5783425" y="4677525"/>
            <a:ext cx="369000" cy="540600"/>
            <a:chOff x="5783425" y="4677525"/>
            <a:chExt cx="369000" cy="540600"/>
          </a:xfrm>
        </p:grpSpPr>
        <p:cxnSp>
          <p:nvCxnSpPr>
            <p:cNvPr id="321" name="Google Shape;321;p35"/>
            <p:cNvCxnSpPr/>
            <p:nvPr/>
          </p:nvCxnSpPr>
          <p:spPr>
            <a:xfrm rot="10800000">
              <a:off x="5943175" y="4677525"/>
              <a:ext cx="1200" cy="256800"/>
            </a:xfrm>
            <a:prstGeom prst="straightConnector1">
              <a:avLst/>
            </a:prstGeom>
            <a:noFill/>
            <a:ln w="9525" cap="flat" cmpd="sng">
              <a:solidFill>
                <a:srgbClr val="FF0000"/>
              </a:solidFill>
              <a:prstDash val="solid"/>
              <a:round/>
              <a:headEnd type="none" w="med" len="med"/>
              <a:tailEnd type="triangle" w="med" len="med"/>
            </a:ln>
          </p:spPr>
        </p:cxnSp>
        <p:sp>
          <p:nvSpPr>
            <p:cNvPr id="322" name="Google Shape;322;p35"/>
            <p:cNvSpPr txBox="1"/>
            <p:nvPr/>
          </p:nvSpPr>
          <p:spPr>
            <a:xfrm>
              <a:off x="5783425" y="4832025"/>
              <a:ext cx="369000" cy="3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Barlow"/>
                  <a:ea typeface="Barlow"/>
                  <a:cs typeface="Barlow"/>
                  <a:sym typeface="Barlow"/>
                </a:rPr>
                <a:t>4x</a:t>
              </a:r>
              <a:endParaRPr sz="1100">
                <a:solidFill>
                  <a:schemeClr val="dk1"/>
                </a:solidFill>
                <a:latin typeface="Barlow"/>
                <a:ea typeface="Barlow"/>
                <a:cs typeface="Barlow"/>
                <a:sym typeface="Barlo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30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0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0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317"/>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3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6"/>
          <p:cNvSpPr txBox="1">
            <a:spLocks noGrp="1"/>
          </p:cNvSpPr>
          <p:nvPr>
            <p:ph type="body" idx="1"/>
          </p:nvPr>
        </p:nvSpPr>
        <p:spPr>
          <a:xfrm>
            <a:off x="720000" y="1215750"/>
            <a:ext cx="3934500" cy="256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457200" lvl="0" indent="-298450" algn="l" rtl="0">
              <a:spcBef>
                <a:spcPts val="0"/>
              </a:spcBef>
              <a:spcAft>
                <a:spcPts val="0"/>
              </a:spcAft>
              <a:buSzPts val="1100"/>
              <a:buChar char="●"/>
            </a:pPr>
            <a:r>
              <a:rPr lang="en" b="1"/>
              <a:t>1.5-ETH bond earns 2.02x more ETH than solo staking</a:t>
            </a:r>
            <a:endParaRPr b="1"/>
          </a:p>
        </p:txBody>
      </p:sp>
      <p:sp>
        <p:nvSpPr>
          <p:cNvPr id="328" name="Google Shape;328;p36"/>
          <p:cNvSpPr txBox="1">
            <a:spLocks noGrp="1"/>
          </p:cNvSpPr>
          <p:nvPr>
            <p:ph type="body" idx="1"/>
          </p:nvPr>
        </p:nvSpPr>
        <p:spPr>
          <a:xfrm>
            <a:off x="720000" y="1215750"/>
            <a:ext cx="3934500" cy="233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b="1"/>
              <a:t>4-ETH bond earns 1.35x more ETH than solo staking</a:t>
            </a:r>
            <a:endParaRPr b="1"/>
          </a:p>
        </p:txBody>
      </p:sp>
      <p:sp>
        <p:nvSpPr>
          <p:cNvPr id="329" name="Google Shape;329;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Bond Curves</a:t>
            </a:r>
            <a:endParaRPr/>
          </a:p>
        </p:txBody>
      </p:sp>
      <p:sp>
        <p:nvSpPr>
          <p:cNvPr id="330" name="Google Shape;330;p36"/>
          <p:cNvSpPr txBox="1">
            <a:spLocks noGrp="1"/>
          </p:cNvSpPr>
          <p:nvPr>
            <p:ph type="body" idx="1"/>
          </p:nvPr>
        </p:nvSpPr>
        <p:spPr>
          <a:xfrm>
            <a:off x="720000" y="1215750"/>
            <a:ext cx="3852000" cy="216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Proposal:</a:t>
            </a:r>
            <a:endParaRPr/>
          </a:p>
          <a:p>
            <a:pPr marL="457200" lvl="0" indent="-298450" algn="l" rtl="0">
              <a:spcBef>
                <a:spcPts val="0"/>
              </a:spcBef>
              <a:spcAft>
                <a:spcPts val="0"/>
              </a:spcAft>
              <a:buSzPts val="1100"/>
              <a:buChar char="●"/>
            </a:pPr>
            <a:r>
              <a:rPr lang="en" b="1"/>
              <a:t>4-ETH bonds for the first 2 minipools</a:t>
            </a:r>
            <a:endParaRPr/>
          </a:p>
          <a:p>
            <a:pPr marL="457200" lvl="0" indent="-298450" algn="l" rtl="0">
              <a:spcBef>
                <a:spcPts val="0"/>
              </a:spcBef>
              <a:spcAft>
                <a:spcPts val="0"/>
              </a:spcAft>
              <a:buSzPts val="1100"/>
              <a:buChar char="●"/>
            </a:pPr>
            <a:r>
              <a:rPr lang="en" b="1"/>
              <a:t>1.5-ETH bonds thereafter</a:t>
            </a:r>
            <a:endParaRPr b="1"/>
          </a:p>
          <a:p>
            <a:pPr marL="0" lvl="0" indent="0" algn="l" rtl="0">
              <a:spcBef>
                <a:spcPts val="0"/>
              </a:spcBef>
              <a:spcAft>
                <a:spcPts val="0"/>
              </a:spcAft>
              <a:buNone/>
            </a:pPr>
            <a:endParaRPr b="1"/>
          </a:p>
          <a:p>
            <a:pPr marL="0" lvl="0" indent="0" algn="l" rtl="0">
              <a:spcBef>
                <a:spcPts val="0"/>
              </a:spcBef>
              <a:spcAft>
                <a:spcPts val="0"/>
              </a:spcAft>
              <a:buNone/>
            </a:pPr>
            <a:r>
              <a:rPr lang="en"/>
              <a:t>Reasoning:</a:t>
            </a:r>
            <a:endParaRPr/>
          </a:p>
          <a:p>
            <a:pPr marL="457200" lvl="0" indent="-298450" algn="l" rtl="0">
              <a:spcBef>
                <a:spcPts val="0"/>
              </a:spcBef>
              <a:spcAft>
                <a:spcPts val="0"/>
              </a:spcAft>
              <a:buSzPts val="1100"/>
              <a:buChar char="●"/>
            </a:pPr>
            <a:r>
              <a:rPr lang="en"/>
              <a:t>The initial 4-ETH anchor minipools and node-level penalties allow us to stay safe from MEV theft</a:t>
            </a:r>
            <a:endParaRPr/>
          </a:p>
          <a:p>
            <a:pPr marL="457200" lvl="0" indent="-298450" algn="l" rtl="0">
              <a:spcBef>
                <a:spcPts val="0"/>
              </a:spcBef>
              <a:spcAft>
                <a:spcPts val="0"/>
              </a:spcAft>
              <a:buSzPts val="1100"/>
              <a:buChar char="●"/>
            </a:pPr>
            <a:r>
              <a:rPr lang="en"/>
              <a:t>The 1.5-ETH bonds serve to keep us safe from slashing</a:t>
            </a:r>
            <a:endParaRPr/>
          </a:p>
          <a:p>
            <a:pPr marL="0" lvl="0" indent="0" algn="l" rtl="0">
              <a:spcBef>
                <a:spcPts val="0"/>
              </a:spcBef>
              <a:spcAft>
                <a:spcPts val="0"/>
              </a:spcAft>
              <a:buNone/>
            </a:pPr>
            <a:endParaRPr/>
          </a:p>
          <a:p>
            <a:pPr marL="0" lvl="0" indent="0" algn="l" rtl="0">
              <a:spcBef>
                <a:spcPts val="0"/>
              </a:spcBef>
              <a:spcAft>
                <a:spcPts val="0"/>
              </a:spcAft>
              <a:buNone/>
            </a:pPr>
            <a:r>
              <a:rPr lang="en"/>
              <a:t>On the right we see the ROI in units of solo APR for this curve based on bonded ETH and a few possible commissions.</a:t>
            </a:r>
            <a:endParaRPr/>
          </a:p>
        </p:txBody>
      </p:sp>
      <p:pic>
        <p:nvPicPr>
          <p:cNvPr id="331" name="Google Shape;331;p36"/>
          <p:cNvPicPr preferRelativeResize="0"/>
          <p:nvPr/>
        </p:nvPicPr>
        <p:blipFill>
          <a:blip r:embed="rId3">
            <a:alphaModFix/>
          </a:blip>
          <a:stretch>
            <a:fillRect/>
          </a:stretch>
        </p:blipFill>
        <p:spPr>
          <a:xfrm>
            <a:off x="4724400" y="1170125"/>
            <a:ext cx="4267200" cy="3167969"/>
          </a:xfrm>
          <a:prstGeom prst="rect">
            <a:avLst/>
          </a:prstGeom>
          <a:noFill/>
          <a:ln>
            <a:noFill/>
          </a:ln>
        </p:spPr>
      </p:pic>
      <p:sp>
        <p:nvSpPr>
          <p:cNvPr id="332" name="Google Shape;332;p36"/>
          <p:cNvSpPr txBox="1"/>
          <p:nvPr/>
        </p:nvSpPr>
        <p:spPr>
          <a:xfrm>
            <a:off x="8101750" y="4873025"/>
            <a:ext cx="1000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4" action="ppaction://hlinksldjump"/>
              </a:rPr>
              <a:t>appendix</a:t>
            </a:r>
            <a:endParaRPr sz="800">
              <a:solidFill>
                <a:schemeClr val="dk1"/>
              </a:solidFill>
              <a:latin typeface="Barlow"/>
              <a:ea typeface="Barlow"/>
              <a:cs typeface="Barlow"/>
              <a:sym typeface="Barlow"/>
            </a:endParaRPr>
          </a:p>
        </p:txBody>
      </p:sp>
      <p:grpSp>
        <p:nvGrpSpPr>
          <p:cNvPr id="333" name="Google Shape;333;p36"/>
          <p:cNvGrpSpPr/>
          <p:nvPr/>
        </p:nvGrpSpPr>
        <p:grpSpPr>
          <a:xfrm>
            <a:off x="4552250" y="3427525"/>
            <a:ext cx="945600" cy="243000"/>
            <a:chOff x="4552250" y="3427525"/>
            <a:chExt cx="945600" cy="243000"/>
          </a:xfrm>
        </p:grpSpPr>
        <p:cxnSp>
          <p:nvCxnSpPr>
            <p:cNvPr id="334" name="Google Shape;334;p36"/>
            <p:cNvCxnSpPr>
              <a:endCxn id="335" idx="2"/>
            </p:cNvCxnSpPr>
            <p:nvPr/>
          </p:nvCxnSpPr>
          <p:spPr>
            <a:xfrm>
              <a:off x="4552250" y="3477625"/>
              <a:ext cx="673800" cy="71400"/>
            </a:xfrm>
            <a:prstGeom prst="straightConnector1">
              <a:avLst/>
            </a:prstGeom>
            <a:noFill/>
            <a:ln w="9525" cap="flat" cmpd="sng">
              <a:solidFill>
                <a:srgbClr val="FF0000"/>
              </a:solidFill>
              <a:prstDash val="solid"/>
              <a:round/>
              <a:headEnd type="none" w="med" len="med"/>
              <a:tailEnd type="triangle" w="med" len="med"/>
            </a:ln>
          </p:spPr>
        </p:cxnSp>
        <p:sp>
          <p:nvSpPr>
            <p:cNvPr id="335" name="Google Shape;335;p36"/>
            <p:cNvSpPr/>
            <p:nvPr/>
          </p:nvSpPr>
          <p:spPr>
            <a:xfrm>
              <a:off x="5226050" y="3427525"/>
              <a:ext cx="271800" cy="243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336" name="Google Shape;336;p36"/>
          <p:cNvGrpSpPr/>
          <p:nvPr/>
        </p:nvGrpSpPr>
        <p:grpSpPr>
          <a:xfrm>
            <a:off x="4605450" y="2055925"/>
            <a:ext cx="731600" cy="1581700"/>
            <a:chOff x="4605450" y="2055925"/>
            <a:chExt cx="731600" cy="1581700"/>
          </a:xfrm>
        </p:grpSpPr>
        <p:cxnSp>
          <p:nvCxnSpPr>
            <p:cNvPr id="337" name="Google Shape;337;p36"/>
            <p:cNvCxnSpPr/>
            <p:nvPr/>
          </p:nvCxnSpPr>
          <p:spPr>
            <a:xfrm rot="10800000" flipH="1">
              <a:off x="4605450" y="2258525"/>
              <a:ext cx="632400" cy="1379100"/>
            </a:xfrm>
            <a:prstGeom prst="straightConnector1">
              <a:avLst/>
            </a:prstGeom>
            <a:noFill/>
            <a:ln w="9525" cap="flat" cmpd="sng">
              <a:solidFill>
                <a:srgbClr val="FF0000"/>
              </a:solidFill>
              <a:prstDash val="solid"/>
              <a:round/>
              <a:headEnd type="none" w="med" len="med"/>
              <a:tailEnd type="triangle" w="med" len="med"/>
            </a:ln>
          </p:spPr>
        </p:cxnSp>
        <p:sp>
          <p:nvSpPr>
            <p:cNvPr id="338" name="Google Shape;338;p36"/>
            <p:cNvSpPr/>
            <p:nvPr/>
          </p:nvSpPr>
          <p:spPr>
            <a:xfrm>
              <a:off x="4845050" y="2055925"/>
              <a:ext cx="492000" cy="388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
        <p:nvSpPr>
          <p:cNvPr id="339" name="Google Shape;339;p36"/>
          <p:cNvSpPr txBox="1">
            <a:spLocks noGrp="1"/>
          </p:cNvSpPr>
          <p:nvPr>
            <p:ph type="body" idx="1"/>
          </p:nvPr>
        </p:nvSpPr>
        <p:spPr>
          <a:xfrm>
            <a:off x="720000" y="1215750"/>
            <a:ext cx="3934500" cy="347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a:t>Compare 32ETH solo staker vs 32ETH with Rocket Pool</a:t>
            </a:r>
            <a:endParaRPr/>
          </a:p>
          <a:p>
            <a:pPr marL="457200" lvl="0" indent="-298450" algn="l" rtl="0">
              <a:spcBef>
                <a:spcPts val="0"/>
              </a:spcBef>
              <a:spcAft>
                <a:spcPts val="0"/>
              </a:spcAft>
              <a:buSzPts val="1100"/>
              <a:buChar char="●"/>
            </a:pPr>
            <a:r>
              <a:rPr lang="en"/>
              <a:t>(2 x 4-ETH bonds) + (16 x 1.5-ETH bonds)</a:t>
            </a:r>
            <a:endParaRPr/>
          </a:p>
          <a:p>
            <a:pPr marL="457200" lvl="0" indent="-298450" algn="l" rtl="0">
              <a:spcBef>
                <a:spcPts val="0"/>
              </a:spcBef>
              <a:spcAft>
                <a:spcPts val="0"/>
              </a:spcAft>
              <a:buSzPts val="1100"/>
              <a:buChar char="●"/>
            </a:pPr>
            <a:r>
              <a:rPr lang="en" b="1"/>
              <a:t>Earn 1.85x more ETH than solo staking</a:t>
            </a:r>
            <a:endParaRPr b="1"/>
          </a:p>
          <a:p>
            <a:pPr marL="457200" lvl="0" indent="-298450" algn="l" rtl="0">
              <a:spcBef>
                <a:spcPts val="0"/>
              </a:spcBef>
              <a:spcAft>
                <a:spcPts val="0"/>
              </a:spcAft>
              <a:buSzPts val="1100"/>
              <a:buChar char="●"/>
            </a:pPr>
            <a:r>
              <a:rPr lang="en"/>
              <a:t>Each additional 1.5-ETH bond gets you closer to 2.02x</a:t>
            </a:r>
            <a:endParaRPr/>
          </a:p>
        </p:txBody>
      </p:sp>
      <p:grpSp>
        <p:nvGrpSpPr>
          <p:cNvPr id="340" name="Google Shape;340;p36"/>
          <p:cNvGrpSpPr/>
          <p:nvPr/>
        </p:nvGrpSpPr>
        <p:grpSpPr>
          <a:xfrm>
            <a:off x="3833454" y="2414550"/>
            <a:ext cx="2651796" cy="1895213"/>
            <a:chOff x="3833454" y="2414550"/>
            <a:chExt cx="2651796" cy="1895213"/>
          </a:xfrm>
        </p:grpSpPr>
        <p:cxnSp>
          <p:nvCxnSpPr>
            <p:cNvPr id="341" name="Google Shape;341;p36"/>
            <p:cNvCxnSpPr>
              <a:endCxn id="342" idx="3"/>
            </p:cNvCxnSpPr>
            <p:nvPr/>
          </p:nvCxnSpPr>
          <p:spPr>
            <a:xfrm rot="10800000" flipH="1">
              <a:off x="3833454" y="2621963"/>
              <a:ext cx="2419800" cy="1687800"/>
            </a:xfrm>
            <a:prstGeom prst="straightConnector1">
              <a:avLst/>
            </a:prstGeom>
            <a:noFill/>
            <a:ln w="9525" cap="flat" cmpd="sng">
              <a:solidFill>
                <a:srgbClr val="FF0000"/>
              </a:solidFill>
              <a:prstDash val="solid"/>
              <a:round/>
              <a:headEnd type="none" w="med" len="med"/>
              <a:tailEnd type="triangle" w="med" len="med"/>
            </a:ln>
          </p:spPr>
        </p:cxnSp>
        <p:sp>
          <p:nvSpPr>
            <p:cNvPr id="342" name="Google Shape;342;p36"/>
            <p:cNvSpPr/>
            <p:nvPr/>
          </p:nvSpPr>
          <p:spPr>
            <a:xfrm>
              <a:off x="6213450" y="2414550"/>
              <a:ext cx="271800" cy="243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3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37"/>
          <p:cNvSpPr txBox="1">
            <a:spLocks noGrp="1"/>
          </p:cNvSpPr>
          <p:nvPr>
            <p:ph type="title"/>
          </p:nvPr>
        </p:nvSpPr>
        <p:spPr>
          <a:xfrm>
            <a:off x="0" y="304350"/>
            <a:ext cx="4000500" cy="30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Toolbox</a:t>
            </a:r>
            <a:endParaRPr/>
          </a:p>
        </p:txBody>
      </p:sp>
      <p:pic>
        <p:nvPicPr>
          <p:cNvPr id="348" name="Google Shape;348;p37"/>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Core: bond curves and RPL value capture</a:t>
            </a:r>
            <a:endParaRPr/>
          </a:p>
        </p:txBody>
      </p:sp>
      <p:sp>
        <p:nvSpPr>
          <p:cNvPr id="354" name="Google Shape;354;p38"/>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discussed these two tools in the previous section.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Bond curves </a:t>
            </a:r>
            <a:r>
              <a:rPr lang="en"/>
              <a:t>(and node-level penalties) unlock much greater capital efficiency while retaining safety.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a:t>RPL value capture</a:t>
            </a:r>
            <a:r>
              <a:rPr lang="en"/>
              <a:t> is achieved via voter revenue share and RPL buy+burn. This enables removing the current mechanisms at will (RPL threshold for minipool creation; RPL threshold for RPL rewards).</a:t>
            </a:r>
            <a:endParaRPr/>
          </a:p>
          <a:p>
            <a:pPr marL="457200" lvl="0" indent="0" algn="l" rtl="0">
              <a:spcBef>
                <a:spcPts val="0"/>
              </a:spcBef>
              <a:spcAft>
                <a:spcPts val="0"/>
              </a:spcAft>
              <a:buNone/>
            </a:pPr>
            <a:endParaRPr/>
          </a:p>
        </p:txBody>
      </p:sp>
      <p:sp>
        <p:nvSpPr>
          <p:cNvPr id="355" name="Google Shape;355;p38"/>
          <p:cNvSpPr txBox="1"/>
          <p:nvPr/>
        </p:nvSpPr>
        <p:spPr>
          <a:xfrm>
            <a:off x="4697075" y="4873025"/>
            <a:ext cx="4405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https://eips.ethereum.org/EIPS/eip-7002</a:t>
            </a:r>
            <a:r>
              <a:rPr lang="en" sz="800">
                <a:solidFill>
                  <a:schemeClr val="dk1"/>
                </a:solidFill>
                <a:latin typeface="Barlow"/>
                <a:ea typeface="Barlow"/>
                <a:cs typeface="Barlow"/>
                <a:sym typeface="Barlow"/>
              </a:rPr>
              <a:t>, </a:t>
            </a:r>
            <a:r>
              <a:rPr lang="en" sz="800" u="sng">
                <a:solidFill>
                  <a:schemeClr val="hlink"/>
                </a:solidFill>
                <a:latin typeface="Barlow"/>
                <a:ea typeface="Barlow"/>
                <a:cs typeface="Barlow"/>
                <a:sym typeface="Barlow"/>
                <a:hlinkClick r:id="rId4"/>
              </a:rPr>
              <a:t>https://eips.ethereum.org/EIPS/eip-7600</a:t>
            </a:r>
            <a:endParaRPr sz="800">
              <a:solidFill>
                <a:schemeClr val="dk1"/>
              </a:solidFill>
              <a:latin typeface="Barlow"/>
              <a:ea typeface="Barlow"/>
              <a:cs typeface="Barlow"/>
              <a:sym typeface="Barlow"/>
            </a:endParaRPr>
          </a:p>
        </p:txBody>
      </p:sp>
      <p:pic>
        <p:nvPicPr>
          <p:cNvPr id="356" name="Google Shape;356;p38"/>
          <p:cNvPicPr preferRelativeResize="0"/>
          <p:nvPr/>
        </p:nvPicPr>
        <p:blipFill>
          <a:blip r:embed="rId5">
            <a:alphaModFix/>
          </a:blip>
          <a:stretch>
            <a:fillRect/>
          </a:stretch>
        </p:blipFill>
        <p:spPr>
          <a:xfrm>
            <a:off x="4697075" y="1196452"/>
            <a:ext cx="2247025" cy="1668199"/>
          </a:xfrm>
          <a:prstGeom prst="rect">
            <a:avLst/>
          </a:prstGeom>
          <a:noFill/>
          <a:ln>
            <a:noFill/>
          </a:ln>
        </p:spPr>
      </p:pic>
      <p:pic>
        <p:nvPicPr>
          <p:cNvPr id="357" name="Google Shape;357;p38"/>
          <p:cNvPicPr preferRelativeResize="0"/>
          <p:nvPr/>
        </p:nvPicPr>
        <p:blipFill>
          <a:blip r:embed="rId6">
            <a:alphaModFix/>
          </a:blip>
          <a:stretch>
            <a:fillRect/>
          </a:stretch>
        </p:blipFill>
        <p:spPr>
          <a:xfrm>
            <a:off x="5807550" y="2811651"/>
            <a:ext cx="2952151" cy="19676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Required: EL Triggerable Exits</a:t>
            </a:r>
            <a:endParaRPr/>
          </a:p>
        </p:txBody>
      </p:sp>
      <p:sp>
        <p:nvSpPr>
          <p:cNvPr id="363" name="Google Shape;363;p39"/>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With EL triggerable exits</a:t>
            </a:r>
            <a:endParaRPr i="1"/>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Ethereum withdrawal address can trigger an exit</a:t>
            </a:r>
            <a:endParaRPr/>
          </a:p>
          <a:p>
            <a:pPr marL="457200" lvl="0" indent="-298450" algn="l" rtl="0">
              <a:spcBef>
                <a:spcPts val="0"/>
              </a:spcBef>
              <a:spcAft>
                <a:spcPts val="0"/>
              </a:spcAft>
              <a:buSzPts val="1100"/>
              <a:buChar char="●"/>
            </a:pPr>
            <a:r>
              <a:rPr lang="en"/>
              <a:t>RP as a protocol would be able to exit validators</a:t>
            </a:r>
            <a:endParaRPr/>
          </a:p>
          <a:p>
            <a:pPr marL="457200" lvl="0" indent="-298450" algn="l" rtl="0">
              <a:spcBef>
                <a:spcPts val="0"/>
              </a:spcBef>
              <a:spcAft>
                <a:spcPts val="0"/>
              </a:spcAft>
              <a:buSzPts val="1100"/>
              <a:buChar char="●"/>
            </a:pPr>
            <a:r>
              <a:rPr lang="en"/>
              <a:t>Required for this idea:</a:t>
            </a:r>
            <a:endParaRPr/>
          </a:p>
          <a:p>
            <a:pPr marL="914400" lvl="1" indent="-298450" algn="l" rtl="0">
              <a:spcBef>
                <a:spcPts val="0"/>
              </a:spcBef>
              <a:spcAft>
                <a:spcPts val="0"/>
              </a:spcAft>
              <a:buSzPts val="1100"/>
              <a:buChar char="○"/>
            </a:pPr>
            <a:r>
              <a:rPr lang="en"/>
              <a:t>For safety against MEV theft, we need the ability to exit validators to use the NO’s ETH bond. Validators should be exited to a level where debt is repaid.</a:t>
            </a:r>
            <a:endParaRPr/>
          </a:p>
          <a:p>
            <a:pPr marL="914400" lvl="1" indent="-298450" algn="l" rtl="0">
              <a:spcBef>
                <a:spcPts val="0"/>
              </a:spcBef>
              <a:spcAft>
                <a:spcPts val="0"/>
              </a:spcAft>
              <a:buSzPts val="1100"/>
              <a:buChar char="○"/>
            </a:pPr>
            <a:r>
              <a:rPr lang="en"/>
              <a:t>For safety against abandonment, exit if validator balances fall below a threshold</a:t>
            </a:r>
            <a:endParaRPr/>
          </a:p>
          <a:p>
            <a:pPr marL="457200" lvl="0" indent="-298450" algn="l" rtl="0">
              <a:spcBef>
                <a:spcPts val="0"/>
              </a:spcBef>
              <a:spcAft>
                <a:spcPts val="0"/>
              </a:spcAft>
              <a:buSzPts val="1100"/>
              <a:buChar char="●"/>
            </a:pPr>
            <a:r>
              <a:rPr lang="en"/>
              <a:t>Could also be used other ways, eg to allow users to exit their validators on request from RP withdrawal address</a:t>
            </a:r>
            <a:endParaRPr/>
          </a:p>
          <a:p>
            <a:pPr marL="0" lvl="0" indent="0" algn="l" rtl="0">
              <a:spcBef>
                <a:spcPts val="0"/>
              </a:spcBef>
              <a:spcAft>
                <a:spcPts val="0"/>
              </a:spcAft>
              <a:buNone/>
            </a:pPr>
            <a:endParaRPr/>
          </a:p>
        </p:txBody>
      </p:sp>
      <p:sp>
        <p:nvSpPr>
          <p:cNvPr id="364" name="Google Shape;364;p39"/>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Currently</a:t>
            </a:r>
            <a:endParaRPr i="1"/>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A validator exit can only be triggered by the validator key</a:t>
            </a:r>
            <a:endParaRPr/>
          </a:p>
          <a:p>
            <a:pPr marL="457200" lvl="0" indent="-298450" algn="l" rtl="0">
              <a:spcBef>
                <a:spcPts val="0"/>
              </a:spcBef>
              <a:spcAft>
                <a:spcPts val="0"/>
              </a:spcAft>
              <a:buSzPts val="1100"/>
              <a:buChar char="●"/>
            </a:pPr>
            <a:r>
              <a:rPr lang="en"/>
              <a:t>The Ethereum withdrawal address is the ultimate owner of the ETH, but cannot trigger an exit</a:t>
            </a:r>
            <a:endParaRPr/>
          </a:p>
          <a:p>
            <a:pPr marL="457200" lvl="0" indent="-298450" algn="l" rtl="0">
              <a:spcBef>
                <a:spcPts val="0"/>
              </a:spcBef>
              <a:spcAft>
                <a:spcPts val="0"/>
              </a:spcAft>
              <a:buSzPts val="1100"/>
              <a:buChar char="●"/>
            </a:pPr>
            <a:r>
              <a:rPr lang="en"/>
              <a:t>RP doesn’t have access to validator keys, so we as a protocol cannot exit validators</a:t>
            </a:r>
            <a:endParaRPr/>
          </a:p>
        </p:txBody>
      </p:sp>
      <p:sp>
        <p:nvSpPr>
          <p:cNvPr id="365" name="Google Shape;365;p39"/>
          <p:cNvSpPr txBox="1"/>
          <p:nvPr/>
        </p:nvSpPr>
        <p:spPr>
          <a:xfrm>
            <a:off x="4697075" y="4873025"/>
            <a:ext cx="4405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https://eips.ethereum.org/EIPS/eip-7002</a:t>
            </a:r>
            <a:r>
              <a:rPr lang="en" sz="800">
                <a:solidFill>
                  <a:schemeClr val="dk1"/>
                </a:solidFill>
                <a:latin typeface="Barlow"/>
                <a:ea typeface="Barlow"/>
                <a:cs typeface="Barlow"/>
                <a:sym typeface="Barlow"/>
              </a:rPr>
              <a:t>, </a:t>
            </a:r>
            <a:r>
              <a:rPr lang="en" sz="800" u="sng">
                <a:solidFill>
                  <a:schemeClr val="hlink"/>
                </a:solidFill>
                <a:latin typeface="Barlow"/>
                <a:ea typeface="Barlow"/>
                <a:cs typeface="Barlow"/>
                <a:sym typeface="Barlow"/>
                <a:hlinkClick r:id="rId4"/>
              </a:rPr>
              <a:t>https://eips.ethereum.org/EIPS/eip-7600</a:t>
            </a:r>
            <a:endParaRPr sz="800">
              <a:solidFill>
                <a:schemeClr val="dk1"/>
              </a:solidFill>
              <a:latin typeface="Barlow"/>
              <a:ea typeface="Barlow"/>
              <a:cs typeface="Barlow"/>
              <a:sym typeface="Barlo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Required: Universal variable commission</a:t>
            </a:r>
            <a:endParaRPr/>
          </a:p>
        </p:txBody>
      </p:sp>
      <p:sp>
        <p:nvSpPr>
          <p:cNvPr id="371" name="Google Shape;371;p40"/>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With UVC</a:t>
            </a:r>
            <a:endParaRPr i="1"/>
          </a:p>
          <a:p>
            <a:pPr marL="0" lvl="0" indent="0" algn="l" rtl="0">
              <a:spcBef>
                <a:spcPts val="0"/>
              </a:spcBef>
              <a:spcAft>
                <a:spcPts val="0"/>
              </a:spcAft>
              <a:buNone/>
            </a:pPr>
            <a:endParaRPr/>
          </a:p>
          <a:p>
            <a:pPr marL="0" lvl="0" indent="0" algn="l" rtl="0">
              <a:spcBef>
                <a:spcPts val="0"/>
              </a:spcBef>
              <a:spcAft>
                <a:spcPts val="0"/>
              </a:spcAft>
              <a:buNone/>
            </a:pPr>
            <a:r>
              <a:rPr lang="en"/>
              <a:t>Have a protocol-wide Universal Commission</a:t>
            </a:r>
            <a:endParaRPr/>
          </a:p>
          <a:p>
            <a:pPr marL="457200" lvl="0" indent="-298450" algn="l" rtl="0">
              <a:spcBef>
                <a:spcPts val="0"/>
              </a:spcBef>
              <a:spcAft>
                <a:spcPts val="0"/>
              </a:spcAft>
              <a:buSzPts val="1100"/>
              <a:buChar char="●"/>
            </a:pPr>
            <a:r>
              <a:rPr lang="en"/>
              <a:t>Allows us to make decisions at the protocol level vs convincing individual NOs to participate</a:t>
            </a:r>
            <a:endParaRPr/>
          </a:p>
          <a:p>
            <a:pPr marL="457200" lvl="0" indent="-298450" algn="l" rtl="0">
              <a:spcBef>
                <a:spcPts val="0"/>
              </a:spcBef>
              <a:spcAft>
                <a:spcPts val="0"/>
              </a:spcAft>
              <a:buSzPts val="1100"/>
              <a:buChar char="●"/>
            </a:pPr>
            <a:r>
              <a:rPr lang="en"/>
              <a:t>Can “turn the ship” rapidly</a:t>
            </a:r>
            <a:endParaRPr/>
          </a:p>
          <a:p>
            <a:pPr marL="457200" lvl="0" indent="-298450" algn="l" rtl="0">
              <a:spcBef>
                <a:spcPts val="0"/>
              </a:spcBef>
              <a:spcAft>
                <a:spcPts val="0"/>
              </a:spcAft>
              <a:buSzPts val="1100"/>
              <a:buChar char="●"/>
            </a:pPr>
            <a:r>
              <a:rPr lang="en"/>
              <a:t>Avoids the “tragedy of the commons”</a:t>
            </a:r>
            <a:endParaRPr/>
          </a:p>
          <a:p>
            <a:pPr marL="457200" lvl="0" indent="-298450" algn="l" rtl="0">
              <a:spcBef>
                <a:spcPts val="0"/>
              </a:spcBef>
              <a:spcAft>
                <a:spcPts val="0"/>
              </a:spcAft>
              <a:buSzPts val="1100"/>
              <a:buChar char="●"/>
            </a:pPr>
            <a:r>
              <a:rPr lang="en"/>
              <a:t>This could (optionally) allow us to build self-balancing systems where market dynamics control settings more directly</a:t>
            </a:r>
            <a:endParaRPr/>
          </a:p>
        </p:txBody>
      </p:sp>
      <p:sp>
        <p:nvSpPr>
          <p:cNvPr id="372" name="Google Shape;372;p40"/>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Currently</a:t>
            </a:r>
            <a:endParaRPr i="1"/>
          </a:p>
          <a:p>
            <a:pPr marL="0" lvl="0" indent="0" algn="l" rtl="0">
              <a:spcBef>
                <a:spcPts val="0"/>
              </a:spcBef>
              <a:spcAft>
                <a:spcPts val="0"/>
              </a:spcAft>
              <a:buNone/>
            </a:pPr>
            <a:endParaRPr/>
          </a:p>
          <a:p>
            <a:pPr marL="0" lvl="0" indent="0" algn="l" rtl="0">
              <a:spcBef>
                <a:spcPts val="0"/>
              </a:spcBef>
              <a:spcAft>
                <a:spcPts val="0"/>
              </a:spcAft>
              <a:buNone/>
            </a:pPr>
            <a:r>
              <a:rPr lang="en"/>
              <a:t>“Turning the ship” on commission is very hard</a:t>
            </a:r>
            <a:endParaRPr/>
          </a:p>
          <a:p>
            <a:pPr marL="457200" lvl="0" indent="-298450" algn="l" rtl="0">
              <a:spcBef>
                <a:spcPts val="0"/>
              </a:spcBef>
              <a:spcAft>
                <a:spcPts val="0"/>
              </a:spcAft>
              <a:buSzPts val="1100"/>
              <a:buChar char="●"/>
            </a:pPr>
            <a:r>
              <a:rPr lang="en"/>
              <a:t>NOs must opt in to minipool delegate upgrades</a:t>
            </a:r>
            <a:endParaRPr/>
          </a:p>
          <a:p>
            <a:pPr marL="457200" lvl="0" indent="-298450" algn="l" rtl="0">
              <a:spcBef>
                <a:spcPts val="0"/>
              </a:spcBef>
              <a:spcAft>
                <a:spcPts val="0"/>
              </a:spcAft>
              <a:buSzPts val="1100"/>
              <a:buChar char="●"/>
            </a:pPr>
            <a:r>
              <a:rPr lang="en"/>
              <a:t>There is no other way to change commission</a:t>
            </a:r>
            <a:endParaRPr/>
          </a:p>
          <a:p>
            <a:pPr marL="0" lvl="0" indent="0" algn="l" rtl="0">
              <a:spcBef>
                <a:spcPts val="0"/>
              </a:spcBef>
              <a:spcAft>
                <a:spcPts val="0"/>
              </a:spcAft>
              <a:buNone/>
            </a:pPr>
            <a:endParaRPr/>
          </a:p>
          <a:p>
            <a:pPr marL="0" lvl="0" indent="0" algn="l" rtl="0">
              <a:spcBef>
                <a:spcPts val="0"/>
              </a:spcBef>
              <a:spcAft>
                <a:spcPts val="0"/>
              </a:spcAft>
              <a:buNone/>
            </a:pPr>
            <a:r>
              <a:rPr lang="en"/>
              <a:t>In practice, we can only execute NO-benefitting change</a:t>
            </a:r>
            <a:endParaRPr/>
          </a:p>
          <a:p>
            <a:pPr marL="457200" lvl="0" indent="-298450" algn="l" rtl="0">
              <a:spcBef>
                <a:spcPts val="0"/>
              </a:spcBef>
              <a:spcAft>
                <a:spcPts val="0"/>
              </a:spcAft>
              <a:buSzPts val="1100"/>
              <a:buChar char="●"/>
            </a:pPr>
            <a:r>
              <a:rPr lang="en"/>
              <a:t>Can increase commission</a:t>
            </a:r>
            <a:endParaRPr/>
          </a:p>
          <a:p>
            <a:pPr marL="457200" lvl="0" indent="-298450" algn="l" rtl="0">
              <a:spcBef>
                <a:spcPts val="0"/>
              </a:spcBef>
              <a:spcAft>
                <a:spcPts val="0"/>
              </a:spcAft>
              <a:buSzPts val="1100"/>
              <a:buChar char="●"/>
            </a:pPr>
            <a:r>
              <a:rPr lang="en"/>
              <a:t>Can decrease commission IFF rolling out other changes that are attractive enough to offset that negative component</a:t>
            </a:r>
            <a:endParaRPr/>
          </a:p>
          <a:p>
            <a:pPr marL="457200" lvl="0" indent="-298450" algn="l" rtl="0">
              <a:spcBef>
                <a:spcPts val="0"/>
              </a:spcBef>
              <a:spcAft>
                <a:spcPts val="0"/>
              </a:spcAft>
              <a:buSzPts val="1100"/>
              <a:buChar char="●"/>
            </a:pPr>
            <a:r>
              <a:rPr lang="en"/>
              <a:t>“Tragedy of the commons”: even if all agree that it would be better for RP to lower NO commission, doing it individually makes it ~impossible</a:t>
            </a:r>
            <a:endParaRPr/>
          </a:p>
          <a:p>
            <a:pPr marL="0" lvl="0" indent="0" algn="l" rtl="0">
              <a:spcBef>
                <a:spcPts val="0"/>
              </a:spcBef>
              <a:spcAft>
                <a:spcPts val="0"/>
              </a:spcAft>
              <a:buNone/>
            </a:pPr>
            <a:endParaRPr/>
          </a:p>
          <a:p>
            <a:pPr marL="0" lvl="0" indent="0" algn="l" rtl="0">
              <a:spcBef>
                <a:spcPts val="0"/>
              </a:spcBef>
              <a:spcAft>
                <a:spcPts val="0"/>
              </a:spcAft>
              <a:buNone/>
            </a:pPr>
            <a:r>
              <a:rPr lang="en"/>
              <a:t>Even in NO-benefitting cases, change is slow</a:t>
            </a:r>
            <a:endParaRPr/>
          </a:p>
          <a:p>
            <a:pPr marL="457200" lvl="0" indent="-298450" algn="l" rtl="0">
              <a:spcBef>
                <a:spcPts val="0"/>
              </a:spcBef>
              <a:spcAft>
                <a:spcPts val="0"/>
              </a:spcAft>
              <a:buSzPts val="1100"/>
              <a:buChar char="●"/>
            </a:pPr>
            <a:r>
              <a:rPr lang="en"/>
              <a:t>NOs need to actively upgrade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0" y="304350"/>
            <a:ext cx="4000500" cy="30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Challenges</a:t>
            </a:r>
            <a:br>
              <a:rPr lang="en"/>
            </a:br>
            <a:r>
              <a:rPr lang="en"/>
              <a:t>and Goals</a:t>
            </a:r>
            <a:endParaRPr/>
          </a:p>
        </p:txBody>
      </p:sp>
      <p:pic>
        <p:nvPicPr>
          <p:cNvPr id="156" name="Google Shape;156;p23"/>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Required: Megapools</a:t>
            </a:r>
            <a:endParaRPr/>
          </a:p>
        </p:txBody>
      </p:sp>
      <p:sp>
        <p:nvSpPr>
          <p:cNvPr id="378" name="Google Shape;378;p41"/>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With Megapools</a:t>
            </a:r>
            <a:endParaRPr i="1"/>
          </a:p>
          <a:p>
            <a:pPr marL="0" lvl="0" indent="0" algn="l" rtl="0">
              <a:spcBef>
                <a:spcPts val="0"/>
              </a:spcBef>
              <a:spcAft>
                <a:spcPts val="0"/>
              </a:spcAft>
              <a:buNone/>
            </a:pPr>
            <a:endParaRPr/>
          </a:p>
          <a:p>
            <a:pPr marL="0" lvl="0" indent="0" algn="l" rtl="0">
              <a:spcBef>
                <a:spcPts val="0"/>
              </a:spcBef>
              <a:spcAft>
                <a:spcPts val="0"/>
              </a:spcAft>
              <a:buNone/>
            </a:pPr>
            <a:r>
              <a:rPr lang="en"/>
              <a:t>One contract can support many minipools</a:t>
            </a:r>
            <a:endParaRPr/>
          </a:p>
          <a:p>
            <a:pPr marL="457200" lvl="0" indent="-298450" algn="l" rtl="0">
              <a:spcBef>
                <a:spcPts val="0"/>
              </a:spcBef>
              <a:spcAft>
                <a:spcPts val="0"/>
              </a:spcAft>
              <a:buSzPts val="1100"/>
              <a:buChar char="●"/>
            </a:pPr>
            <a:r>
              <a:rPr lang="en"/>
              <a:t>Much more gas-efficient to launch and to operate</a:t>
            </a:r>
            <a:endParaRPr/>
          </a:p>
          <a:p>
            <a:pPr marL="457200" lvl="0" indent="-298450" algn="l" rtl="0">
              <a:spcBef>
                <a:spcPts val="0"/>
              </a:spcBef>
              <a:spcAft>
                <a:spcPts val="0"/>
              </a:spcAft>
              <a:buSzPts val="1100"/>
              <a:buChar char="●"/>
            </a:pPr>
            <a:r>
              <a:rPr lang="en"/>
              <a:t>CL rewards will use similar math to EL rewards to split at the node level instead of the minipool level</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t>
            </a:r>
            <a:r>
              <a:rPr lang="en" i="1"/>
              <a:t>critical</a:t>
            </a:r>
            <a:r>
              <a:rPr lang="en"/>
              <a:t> as we move to lower ETH bonds. Imagine a user with 80 ETH. Right now, they make 10 8-ETH minipools. With the suggested bond curve, they’d make 2 4-ETH minipools and 48 1.5-ETH minipools.</a:t>
            </a:r>
            <a:endParaRPr/>
          </a:p>
          <a:p>
            <a:pPr marL="0" lvl="0" indent="0" algn="l" rtl="0">
              <a:spcBef>
                <a:spcPts val="0"/>
              </a:spcBef>
              <a:spcAft>
                <a:spcPts val="0"/>
              </a:spcAft>
              <a:buNone/>
            </a:pPr>
            <a:endParaRPr/>
          </a:p>
          <a:p>
            <a:pPr marL="0" lvl="0" indent="0" algn="l" rtl="0">
              <a:spcBef>
                <a:spcPts val="0"/>
              </a:spcBef>
              <a:spcAft>
                <a:spcPts val="0"/>
              </a:spcAft>
              <a:buNone/>
            </a:pPr>
            <a:r>
              <a:rPr lang="en"/>
              <a:t>Gas costs would be 5x greater than today.</a:t>
            </a:r>
            <a:endParaRPr/>
          </a:p>
          <a:p>
            <a:pPr marL="0" lvl="0" indent="0" algn="l" rtl="0">
              <a:spcBef>
                <a:spcPts val="0"/>
              </a:spcBef>
              <a:spcAft>
                <a:spcPts val="0"/>
              </a:spcAft>
              <a:buNone/>
            </a:pPr>
            <a:r>
              <a:rPr lang="en"/>
              <a:t>With megapools, they’ll be 10x smaller than today.</a:t>
            </a:r>
            <a:endParaRPr/>
          </a:p>
          <a:p>
            <a:pPr marL="0" lvl="0" indent="0" algn="l" rtl="0">
              <a:spcBef>
                <a:spcPts val="0"/>
              </a:spcBef>
              <a:spcAft>
                <a:spcPts val="0"/>
              </a:spcAft>
              <a:buNone/>
            </a:pPr>
            <a:r>
              <a:rPr lang="en"/>
              <a:t>That’s a whopping 50x difference!</a:t>
            </a:r>
            <a:endParaRPr/>
          </a:p>
          <a:p>
            <a:pPr marL="0" lvl="0" indent="0" algn="l" rtl="0">
              <a:spcBef>
                <a:spcPts val="0"/>
              </a:spcBef>
              <a:spcAft>
                <a:spcPts val="0"/>
              </a:spcAft>
              <a:buNone/>
            </a:pPr>
            <a:r>
              <a:rPr lang="en"/>
              <a:t>💪💪💪</a:t>
            </a:r>
            <a:endParaRPr/>
          </a:p>
        </p:txBody>
      </p:sp>
      <p:sp>
        <p:nvSpPr>
          <p:cNvPr id="379" name="Google Shape;379;p41"/>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Currently</a:t>
            </a:r>
            <a:endParaRPr i="1"/>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Each minipool has its own contract</a:t>
            </a:r>
            <a:endParaRPr/>
          </a:p>
          <a:p>
            <a:pPr marL="914400" lvl="1" indent="-298450" algn="l" rtl="0">
              <a:spcBef>
                <a:spcPts val="0"/>
              </a:spcBef>
              <a:spcAft>
                <a:spcPts val="0"/>
              </a:spcAft>
              <a:buSzPts val="1100"/>
              <a:buChar char="○"/>
            </a:pPr>
            <a:r>
              <a:rPr lang="en"/>
              <a:t>Gas-intense to launch many</a:t>
            </a:r>
            <a:endParaRPr/>
          </a:p>
          <a:p>
            <a:pPr marL="457200" lvl="0" indent="-298450" algn="l" rtl="0">
              <a:spcBef>
                <a:spcPts val="0"/>
              </a:spcBef>
              <a:spcAft>
                <a:spcPts val="0"/>
              </a:spcAft>
              <a:buSzPts val="1100"/>
              <a:buChar char="●"/>
            </a:pPr>
            <a:r>
              <a:rPr lang="en"/>
              <a:t>CL rewards must be distributed per minipool</a:t>
            </a:r>
            <a:endParaRPr/>
          </a:p>
          <a:p>
            <a:pPr marL="914400" lvl="1" indent="-298450" algn="l" rtl="0">
              <a:spcBef>
                <a:spcPts val="0"/>
              </a:spcBef>
              <a:spcAft>
                <a:spcPts val="0"/>
              </a:spcAft>
              <a:buSzPts val="1100"/>
              <a:buChar char="○"/>
            </a:pPr>
            <a:r>
              <a:rPr lang="en"/>
              <a:t>Gas-intense to operate many</a:t>
            </a:r>
            <a:endParaRPr/>
          </a:p>
          <a:p>
            <a:pPr marL="457200" lvl="0" indent="-298450" algn="l" rtl="0">
              <a:spcBef>
                <a:spcPts val="0"/>
              </a:spcBef>
              <a:spcAft>
                <a:spcPts val="0"/>
              </a:spcAft>
              <a:buSzPts val="1100"/>
              <a:buChar char="●"/>
            </a:pPr>
            <a:r>
              <a:rPr lang="en"/>
              <a:t>EL rewards are aggregated across a node</a:t>
            </a:r>
            <a:endParaRPr/>
          </a:p>
          <a:p>
            <a:pPr marL="914400" lvl="1" indent="-298450" algn="l" rtl="0">
              <a:spcBef>
                <a:spcPts val="0"/>
              </a:spcBef>
              <a:spcAft>
                <a:spcPts val="0"/>
              </a:spcAft>
              <a:buSzPts val="1100"/>
              <a:buChar char="○"/>
            </a:pPr>
            <a:r>
              <a:rPr lang="en"/>
              <a:t>Fee distributor: aggregates rewards</a:t>
            </a:r>
            <a:endParaRPr/>
          </a:p>
          <a:p>
            <a:pPr marL="914400" lvl="1" indent="-298450" algn="l" rtl="0">
              <a:spcBef>
                <a:spcPts val="0"/>
              </a:spcBef>
              <a:spcAft>
                <a:spcPts val="0"/>
              </a:spcAft>
              <a:buSzPts val="1100"/>
              <a:buChar char="○"/>
            </a:pPr>
            <a:r>
              <a:rPr lang="en"/>
              <a:t>Smoothing pool: Aggregates rewards from many people and then splits them back up periodically, weighted by size and attestations</a:t>
            </a:r>
            <a:endParaRPr/>
          </a:p>
        </p:txBody>
      </p:sp>
      <p:sp>
        <p:nvSpPr>
          <p:cNvPr id="380" name="Google Shape;380;p41"/>
          <p:cNvSpPr txBox="1"/>
          <p:nvPr/>
        </p:nvSpPr>
        <p:spPr>
          <a:xfrm>
            <a:off x="4391350" y="4873025"/>
            <a:ext cx="4710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https://github.com/rocket-pool/rocketpool-research/blob/master/Megapools/megapools.md</a:t>
            </a:r>
            <a:endParaRPr sz="800">
              <a:solidFill>
                <a:schemeClr val="dk1"/>
              </a:solidFill>
              <a:latin typeface="Barlow"/>
              <a:ea typeface="Barlow"/>
              <a:cs typeface="Barlow"/>
              <a:sym typeface="Barl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tools</a:t>
            </a:r>
            <a:endParaRPr/>
          </a:p>
        </p:txBody>
      </p:sp>
      <p:sp>
        <p:nvSpPr>
          <p:cNvPr id="386" name="Google Shape;386;p42"/>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rETH protection</a:t>
            </a:r>
            <a:endParaRPr sz="1600"/>
          </a:p>
          <a:p>
            <a:pPr marL="914400" lvl="1" indent="-330200" algn="l" rtl="0">
              <a:spcBef>
                <a:spcPts val="0"/>
              </a:spcBef>
              <a:spcAft>
                <a:spcPts val="0"/>
              </a:spcAft>
              <a:buSzPts val="1600"/>
              <a:buChar char="○"/>
            </a:pPr>
            <a:r>
              <a:rPr lang="en" sz="1600"/>
              <a:t>“Outlier bad” NOs pay rETH back for their underperformance</a:t>
            </a:r>
            <a:endParaRPr sz="1600"/>
          </a:p>
          <a:p>
            <a:pPr marL="457200" lvl="0" indent="-330200" algn="l" rtl="0">
              <a:spcBef>
                <a:spcPts val="0"/>
              </a:spcBef>
              <a:spcAft>
                <a:spcPts val="0"/>
              </a:spcAft>
              <a:buSzPts val="1600"/>
              <a:buChar char="●"/>
            </a:pPr>
            <a:r>
              <a:rPr lang="en" sz="1600"/>
              <a:t>UVC: Heuristic/algorithmic processes for balancing revenue splits</a:t>
            </a:r>
            <a:endParaRPr sz="1600"/>
          </a:p>
          <a:p>
            <a:pPr marL="914400" lvl="1" indent="-330200" algn="l" rtl="0">
              <a:spcBef>
                <a:spcPts val="0"/>
              </a:spcBef>
              <a:spcAft>
                <a:spcPts val="0"/>
              </a:spcAft>
              <a:buSzPts val="1600"/>
              <a:buChar char="○"/>
            </a:pPr>
            <a:r>
              <a:rPr lang="en" sz="1600"/>
              <a:t>Anything from a high level framework, to multiple on-chain PID controllers</a:t>
            </a:r>
            <a:endParaRPr sz="1600"/>
          </a:p>
          <a:p>
            <a:pPr marL="457200" lvl="0" indent="-330200" algn="l" rtl="0">
              <a:spcBef>
                <a:spcPts val="0"/>
              </a:spcBef>
              <a:spcAft>
                <a:spcPts val="0"/>
              </a:spcAft>
              <a:buSzPts val="1600"/>
              <a:buChar char="●"/>
            </a:pPr>
            <a:r>
              <a:rPr lang="en" sz="1600"/>
              <a:t>Inflation and RPL rewards</a:t>
            </a:r>
            <a:endParaRPr sz="1600"/>
          </a:p>
          <a:p>
            <a:pPr marL="914400" lvl="1" indent="-330200" algn="l" rtl="0">
              <a:spcBef>
                <a:spcPts val="0"/>
              </a:spcBef>
              <a:spcAft>
                <a:spcPts val="0"/>
              </a:spcAft>
              <a:buSzPts val="1600"/>
              <a:buChar char="○"/>
            </a:pPr>
            <a:r>
              <a:rPr lang="en" sz="1600"/>
              <a:t>Remove the NO share?</a:t>
            </a:r>
            <a:endParaRPr sz="1600"/>
          </a:p>
          <a:p>
            <a:pPr marL="914400" lvl="1" indent="-330200" algn="l" rtl="0">
              <a:spcBef>
                <a:spcPts val="0"/>
              </a:spcBef>
              <a:spcAft>
                <a:spcPts val="0"/>
              </a:spcAft>
              <a:buSzPts val="1600"/>
              <a:buChar char="○"/>
            </a:pPr>
            <a:r>
              <a:rPr lang="en" sz="1600"/>
              <a:t>At size, could remove inflation and fund pDAO/oDAO with ETH revenue?</a:t>
            </a:r>
            <a:endParaRPr sz="1600"/>
          </a:p>
          <a:p>
            <a:pPr marL="914400" lvl="1" indent="-330200" algn="l" rtl="0">
              <a:spcBef>
                <a:spcPts val="0"/>
              </a:spcBef>
              <a:spcAft>
                <a:spcPts val="0"/>
              </a:spcAft>
              <a:buSzPts val="1600"/>
              <a:buChar char="○"/>
            </a:pPr>
            <a:r>
              <a:rPr lang="en" sz="1600"/>
              <a:t>Distribute RPL to all NOs based on borrowed ETH?</a:t>
            </a:r>
            <a:endParaRPr sz="1600"/>
          </a:p>
          <a:p>
            <a:pPr marL="457200" lvl="0" indent="-330200" algn="l" rtl="0">
              <a:spcBef>
                <a:spcPts val="0"/>
              </a:spcBef>
              <a:spcAft>
                <a:spcPts val="0"/>
              </a:spcAft>
              <a:buSzPts val="1600"/>
              <a:buChar char="●"/>
            </a:pPr>
            <a:r>
              <a:rPr lang="en" sz="1600"/>
              <a:t>Ethos/brand</a:t>
            </a:r>
            <a:endParaRPr sz="1600"/>
          </a:p>
          <a:p>
            <a:pPr marL="457200" lvl="0" indent="-330200" algn="l" rtl="0">
              <a:spcBef>
                <a:spcPts val="0"/>
              </a:spcBef>
              <a:spcAft>
                <a:spcPts val="0"/>
              </a:spcAft>
              <a:buSzPts val="1600"/>
              <a:buChar char="●"/>
            </a:pPr>
            <a:r>
              <a:rPr lang="en" sz="1600"/>
              <a:t>Removing opt-in upgrades</a:t>
            </a:r>
            <a:endParaRPr sz="1600"/>
          </a:p>
          <a:p>
            <a:pPr marL="457200" lvl="0" indent="-330200" algn="l" rtl="0">
              <a:spcBef>
                <a:spcPts val="0"/>
              </a:spcBef>
              <a:spcAft>
                <a:spcPts val="0"/>
              </a:spcAft>
              <a:buSzPts val="1600"/>
              <a:buChar char="●"/>
            </a:pPr>
            <a:r>
              <a:rPr lang="en" sz="1600"/>
              <a:t>MEV penalty improvements</a:t>
            </a:r>
            <a:endParaRPr sz="1600"/>
          </a:p>
          <a:p>
            <a:pPr marL="457200" lvl="0" indent="-330200" algn="l" rtl="0">
              <a:spcBef>
                <a:spcPts val="0"/>
              </a:spcBef>
              <a:spcAft>
                <a:spcPts val="0"/>
              </a:spcAft>
              <a:buSzPts val="1600"/>
              <a:buChar char="●"/>
            </a:pPr>
            <a:r>
              <a:rPr lang="en" sz="1600"/>
              <a:t>NO queue details</a:t>
            </a:r>
            <a:endParaRPr sz="1600"/>
          </a:p>
          <a:p>
            <a:pPr marL="457200" lvl="0" indent="-330200" algn="l" rtl="0">
              <a:spcBef>
                <a:spcPts val="0"/>
              </a:spcBef>
              <a:spcAft>
                <a:spcPts val="0"/>
              </a:spcAft>
              <a:buSzPts val="1600"/>
              <a:buChar char="●"/>
            </a:pPr>
            <a:r>
              <a:rPr lang="en" sz="1600"/>
              <a:t>…</a:t>
            </a:r>
            <a:endParaRPr sz="1600"/>
          </a:p>
        </p:txBody>
      </p:sp>
      <p:sp>
        <p:nvSpPr>
          <p:cNvPr id="387" name="Google Shape;387;p42"/>
          <p:cNvSpPr txBox="1"/>
          <p:nvPr/>
        </p:nvSpPr>
        <p:spPr>
          <a:xfrm>
            <a:off x="602200" y="4873025"/>
            <a:ext cx="8499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https://github.com/Valdorff/rp-thoughts/blob/main/2024_02_strategy/readme_tier2.md</a:t>
            </a:r>
            <a:r>
              <a:rPr lang="en" sz="800">
                <a:solidFill>
                  <a:schemeClr val="dk1"/>
                </a:solidFill>
                <a:latin typeface="Barlow"/>
                <a:ea typeface="Barlow"/>
                <a:cs typeface="Barlow"/>
                <a:sym typeface="Barlow"/>
              </a:rPr>
              <a:t>, </a:t>
            </a:r>
            <a:r>
              <a:rPr lang="en" sz="800" u="sng">
                <a:solidFill>
                  <a:schemeClr val="hlink"/>
                </a:solidFill>
                <a:latin typeface="Barlow"/>
                <a:ea typeface="Barlow"/>
                <a:cs typeface="Barlow"/>
                <a:sym typeface="Barlow"/>
                <a:hlinkClick r:id="rId4"/>
              </a:rPr>
              <a:t>https://github.com/Valdorff/rp-thoughts/blob/main/2024_02_strategy/readme_tier3.md</a:t>
            </a:r>
            <a:endParaRPr sz="800">
              <a:solidFill>
                <a:schemeClr val="dk1"/>
              </a:solidFill>
              <a:latin typeface="Barlow"/>
              <a:ea typeface="Barlow"/>
              <a:cs typeface="Barlow"/>
              <a:sym typeface="Barlow"/>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xfrm>
            <a:off x="0" y="304350"/>
            <a:ext cx="4000500" cy="30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Q&amp;A</a:t>
            </a:r>
            <a:endParaRPr/>
          </a:p>
        </p:txBody>
      </p:sp>
      <p:pic>
        <p:nvPicPr>
          <p:cNvPr id="393" name="Google Shape;393;p43"/>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4"/>
          <p:cNvSpPr txBox="1">
            <a:spLocks noGrp="1"/>
          </p:cNvSpPr>
          <p:nvPr>
            <p:ph type="title"/>
          </p:nvPr>
        </p:nvSpPr>
        <p:spPr>
          <a:xfrm>
            <a:off x="0" y="304350"/>
            <a:ext cx="4000500" cy="30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Appendix:</a:t>
            </a:r>
            <a:endParaRPr/>
          </a:p>
          <a:p>
            <a:pPr marL="0" lvl="0" indent="0" algn="ctr" rtl="0">
              <a:spcBef>
                <a:spcPts val="0"/>
              </a:spcBef>
              <a:spcAft>
                <a:spcPts val="0"/>
              </a:spcAft>
              <a:buNone/>
            </a:pPr>
            <a:r>
              <a:rPr lang="en"/>
              <a:t>Additional slides and resources</a:t>
            </a:r>
            <a:endParaRPr/>
          </a:p>
        </p:txBody>
      </p:sp>
      <p:pic>
        <p:nvPicPr>
          <p:cNvPr id="399" name="Google Shape;399;p44"/>
          <p:cNvPicPr preferRelativeResize="0"/>
          <p:nvPr/>
        </p:nvPicPr>
        <p:blipFill>
          <a:blip r:embed="rId3">
            <a:alphaModFix/>
          </a:blip>
          <a:stretch>
            <a:fillRect/>
          </a:stretch>
        </p:blipFill>
        <p:spPr>
          <a:xfrm>
            <a:off x="4000500" y="0"/>
            <a:ext cx="51435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Quick links</a:t>
            </a:r>
            <a:endParaRPr/>
          </a:p>
        </p:txBody>
      </p:sp>
      <p:sp>
        <p:nvSpPr>
          <p:cNvPr id="405" name="Google Shape;405;p45"/>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sz="1600"/>
              <a:t>Overall proposal</a:t>
            </a:r>
            <a:r>
              <a:rPr lang="en"/>
              <a:t> </a:t>
            </a:r>
            <a:r>
              <a:rPr lang="en" u="sng">
                <a:solidFill>
                  <a:schemeClr val="hlink"/>
                </a:solidFill>
                <a:hlinkClick r:id="rId3"/>
              </a:rPr>
              <a:t>https://github.com/Valdorff/rp-thoughts/tree/main/2024_02_strategy</a:t>
            </a:r>
            <a:endParaRPr/>
          </a:p>
          <a:p>
            <a:pPr marL="457200" lvl="0" indent="-298450" algn="l" rtl="0">
              <a:spcBef>
                <a:spcPts val="0"/>
              </a:spcBef>
              <a:spcAft>
                <a:spcPts val="0"/>
              </a:spcAft>
              <a:buSzPts val="1100"/>
              <a:buChar char="●"/>
            </a:pPr>
            <a:r>
              <a:rPr lang="en" sz="1600"/>
              <a:t>Greater RP context</a:t>
            </a:r>
            <a:r>
              <a:rPr lang="en"/>
              <a:t> </a:t>
            </a:r>
            <a:r>
              <a:rPr lang="en" u="sng">
                <a:solidFill>
                  <a:schemeClr val="hlink"/>
                </a:solidFill>
                <a:hlinkClick r:id="rId4"/>
              </a:rPr>
              <a:t>https://github.com/orangesamus/RocketPoolRapidResearchIncubator/blob/main/RocketPoolRoadmap.md</a:t>
            </a:r>
            <a:endParaRPr/>
          </a:p>
          <a:p>
            <a:pPr marL="457200" lvl="0" indent="-330200" algn="l" rtl="0">
              <a:spcBef>
                <a:spcPts val="0"/>
              </a:spcBef>
              <a:spcAft>
                <a:spcPts val="0"/>
              </a:spcAft>
              <a:buSzPts val="1600"/>
              <a:buChar char="●"/>
            </a:pPr>
            <a:r>
              <a:rPr lang="en" sz="1600"/>
              <a:t>Rapid Research Incubator</a:t>
            </a:r>
            <a:endParaRPr sz="1600"/>
          </a:p>
          <a:p>
            <a:pPr marL="914400" lvl="1" indent="-298450" algn="l" rtl="0">
              <a:spcBef>
                <a:spcPts val="0"/>
              </a:spcBef>
              <a:spcAft>
                <a:spcPts val="0"/>
              </a:spcAft>
              <a:buSzPts val="1100"/>
              <a:buChar char="○"/>
            </a:pPr>
            <a:r>
              <a:rPr lang="en"/>
              <a:t>Results: </a:t>
            </a:r>
            <a:r>
              <a:rPr lang="en" u="sng">
                <a:solidFill>
                  <a:schemeClr val="hlink"/>
                </a:solidFill>
                <a:hlinkClick r:id="rId5"/>
              </a:rPr>
              <a:t>https://dao.rocketpool.net/t/rapid-research-incubation-begins/2654/4</a:t>
            </a:r>
            <a:endParaRPr/>
          </a:p>
          <a:p>
            <a:pPr marL="914400" lvl="1" indent="-298450" algn="l" rtl="0">
              <a:spcBef>
                <a:spcPts val="0"/>
              </a:spcBef>
              <a:spcAft>
                <a:spcPts val="0"/>
              </a:spcAft>
              <a:buSzPts val="1100"/>
              <a:buChar char="○"/>
            </a:pPr>
            <a:r>
              <a:rPr lang="en"/>
              <a:t>Short summary per idea: </a:t>
            </a:r>
            <a:r>
              <a:rPr lang="en" u="sng">
                <a:solidFill>
                  <a:schemeClr val="hlink"/>
                </a:solidFill>
                <a:hlinkClick r:id="rId6"/>
              </a:rPr>
              <a:t>https://dao.rocketpool.net/t/rapid-research-idea-summary/2675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Anyone can contribute - pt 1</a:t>
            </a:r>
            <a:endParaRPr/>
          </a:p>
        </p:txBody>
      </p:sp>
      <p:sp>
        <p:nvSpPr>
          <p:cNvPr id="411" name="Google Shape;411;p46"/>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Val joined up in April 2022</a:t>
            </a:r>
            <a:endParaRPr/>
          </a:p>
          <a:p>
            <a:pPr marL="457200" lvl="0" indent="-298450" algn="l" rtl="0">
              <a:spcBef>
                <a:spcPts val="0"/>
              </a:spcBef>
              <a:spcAft>
                <a:spcPts val="0"/>
              </a:spcAft>
              <a:buSzPts val="1100"/>
              <a:buChar char="●"/>
            </a:pPr>
            <a:r>
              <a:rPr lang="en"/>
              <a:t>First contribution was a month and a half later</a:t>
            </a:r>
            <a:endParaRPr/>
          </a:p>
          <a:p>
            <a:pPr marL="457200" lvl="0" indent="-298450" algn="l" rtl="0">
              <a:spcBef>
                <a:spcPts val="0"/>
              </a:spcBef>
              <a:spcAft>
                <a:spcPts val="0"/>
              </a:spcAft>
              <a:buSzPts val="1100"/>
              <a:buChar char="●"/>
            </a:pPr>
            <a:r>
              <a:rPr lang="en"/>
              <a:t>It was simply summarizing a rambling chat from #trading into bullets, and then posting it on forum</a:t>
            </a:r>
            <a:endParaRPr/>
          </a:p>
        </p:txBody>
      </p:sp>
      <p:pic>
        <p:nvPicPr>
          <p:cNvPr id="412" name="Google Shape;412;p46"/>
          <p:cNvPicPr preferRelativeResize="0"/>
          <p:nvPr/>
        </p:nvPicPr>
        <p:blipFill>
          <a:blip r:embed="rId3">
            <a:alphaModFix/>
          </a:blip>
          <a:stretch>
            <a:fillRect/>
          </a:stretch>
        </p:blipFill>
        <p:spPr>
          <a:xfrm>
            <a:off x="534725" y="2662900"/>
            <a:ext cx="4479500" cy="1093825"/>
          </a:xfrm>
          <a:prstGeom prst="rect">
            <a:avLst/>
          </a:prstGeom>
          <a:noFill/>
          <a:ln>
            <a:noFill/>
          </a:ln>
        </p:spPr>
      </p:pic>
      <p:pic>
        <p:nvPicPr>
          <p:cNvPr id="413" name="Google Shape;413;p46"/>
          <p:cNvPicPr preferRelativeResize="0"/>
          <p:nvPr/>
        </p:nvPicPr>
        <p:blipFill>
          <a:blip r:embed="rId4">
            <a:alphaModFix/>
          </a:blip>
          <a:stretch>
            <a:fillRect/>
          </a:stretch>
        </p:blipFill>
        <p:spPr>
          <a:xfrm>
            <a:off x="5339565" y="1178950"/>
            <a:ext cx="2854534" cy="1392800"/>
          </a:xfrm>
          <a:prstGeom prst="rect">
            <a:avLst/>
          </a:prstGeom>
          <a:noFill/>
          <a:ln>
            <a:noFill/>
          </a:ln>
        </p:spPr>
      </p:pic>
      <p:pic>
        <p:nvPicPr>
          <p:cNvPr id="414" name="Google Shape;414;p46"/>
          <p:cNvPicPr preferRelativeResize="0"/>
          <p:nvPr/>
        </p:nvPicPr>
        <p:blipFill>
          <a:blip r:embed="rId5">
            <a:alphaModFix/>
          </a:blip>
          <a:stretch>
            <a:fillRect/>
          </a:stretch>
        </p:blipFill>
        <p:spPr>
          <a:xfrm>
            <a:off x="5374850" y="2635100"/>
            <a:ext cx="2783974" cy="1920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Anyone can contribute - pt 2</a:t>
            </a:r>
            <a:endParaRPr/>
          </a:p>
        </p:txBody>
      </p:sp>
      <p:sp>
        <p:nvSpPr>
          <p:cNvPr id="420" name="Google Shape;420;p47"/>
          <p:cNvSpPr txBox="1">
            <a:spLocks noGrp="1"/>
          </p:cNvSpPr>
          <p:nvPr>
            <p:ph type="subTitle" idx="2"/>
          </p:nvPr>
        </p:nvSpPr>
        <p:spPr>
          <a:xfrm>
            <a:off x="133450" y="1017725"/>
            <a:ext cx="4065000" cy="3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Samus joined July 2022, first major contribution December 2023</a:t>
            </a:r>
            <a:endParaRPr/>
          </a:p>
        </p:txBody>
      </p:sp>
      <p:pic>
        <p:nvPicPr>
          <p:cNvPr id="421" name="Google Shape;421;p47"/>
          <p:cNvPicPr preferRelativeResize="0"/>
          <p:nvPr/>
        </p:nvPicPr>
        <p:blipFill>
          <a:blip r:embed="rId3">
            <a:alphaModFix/>
          </a:blip>
          <a:stretch>
            <a:fillRect/>
          </a:stretch>
        </p:blipFill>
        <p:spPr>
          <a:xfrm>
            <a:off x="133450" y="1347775"/>
            <a:ext cx="3354076" cy="1407100"/>
          </a:xfrm>
          <a:prstGeom prst="rect">
            <a:avLst/>
          </a:prstGeom>
          <a:noFill/>
          <a:ln>
            <a:noFill/>
          </a:ln>
        </p:spPr>
      </p:pic>
      <p:pic>
        <p:nvPicPr>
          <p:cNvPr id="422" name="Google Shape;422;p47"/>
          <p:cNvPicPr preferRelativeResize="0"/>
          <p:nvPr/>
        </p:nvPicPr>
        <p:blipFill>
          <a:blip r:embed="rId4">
            <a:alphaModFix/>
          </a:blip>
          <a:stretch>
            <a:fillRect/>
          </a:stretch>
        </p:blipFill>
        <p:spPr>
          <a:xfrm>
            <a:off x="133449" y="2809062"/>
            <a:ext cx="2822300" cy="1096575"/>
          </a:xfrm>
          <a:prstGeom prst="rect">
            <a:avLst/>
          </a:prstGeom>
          <a:noFill/>
          <a:ln>
            <a:noFill/>
          </a:ln>
        </p:spPr>
      </p:pic>
      <p:pic>
        <p:nvPicPr>
          <p:cNvPr id="423" name="Google Shape;423;p47"/>
          <p:cNvPicPr preferRelativeResize="0"/>
          <p:nvPr/>
        </p:nvPicPr>
        <p:blipFill>
          <a:blip r:embed="rId5">
            <a:alphaModFix/>
          </a:blip>
          <a:stretch>
            <a:fillRect/>
          </a:stretch>
        </p:blipFill>
        <p:spPr>
          <a:xfrm>
            <a:off x="133450" y="3905625"/>
            <a:ext cx="2822300" cy="1211935"/>
          </a:xfrm>
          <a:prstGeom prst="rect">
            <a:avLst/>
          </a:prstGeom>
          <a:noFill/>
          <a:ln>
            <a:noFill/>
          </a:ln>
        </p:spPr>
      </p:pic>
      <p:pic>
        <p:nvPicPr>
          <p:cNvPr id="424" name="Google Shape;424;p47"/>
          <p:cNvPicPr preferRelativeResize="0"/>
          <p:nvPr/>
        </p:nvPicPr>
        <p:blipFill>
          <a:blip r:embed="rId6">
            <a:alphaModFix/>
          </a:blip>
          <a:stretch>
            <a:fillRect/>
          </a:stretch>
        </p:blipFill>
        <p:spPr>
          <a:xfrm>
            <a:off x="3649075" y="1311100"/>
            <a:ext cx="5185874" cy="978925"/>
          </a:xfrm>
          <a:prstGeom prst="rect">
            <a:avLst/>
          </a:prstGeom>
          <a:noFill/>
          <a:ln>
            <a:noFill/>
          </a:ln>
        </p:spPr>
      </p:pic>
      <p:pic>
        <p:nvPicPr>
          <p:cNvPr id="425" name="Google Shape;425;p47"/>
          <p:cNvPicPr preferRelativeResize="0"/>
          <p:nvPr/>
        </p:nvPicPr>
        <p:blipFill>
          <a:blip r:embed="rId7">
            <a:alphaModFix/>
          </a:blip>
          <a:stretch>
            <a:fillRect/>
          </a:stretch>
        </p:blipFill>
        <p:spPr>
          <a:xfrm>
            <a:off x="3604372" y="2356145"/>
            <a:ext cx="5458625" cy="873380"/>
          </a:xfrm>
          <a:prstGeom prst="rect">
            <a:avLst/>
          </a:prstGeom>
          <a:noFill/>
          <a:ln>
            <a:noFill/>
          </a:ln>
        </p:spPr>
      </p:pic>
      <p:pic>
        <p:nvPicPr>
          <p:cNvPr id="426" name="Google Shape;426;p47"/>
          <p:cNvPicPr preferRelativeResize="0"/>
          <p:nvPr/>
        </p:nvPicPr>
        <p:blipFill>
          <a:blip r:embed="rId8">
            <a:alphaModFix/>
          </a:blip>
          <a:stretch>
            <a:fillRect/>
          </a:stretch>
        </p:blipFill>
        <p:spPr>
          <a:xfrm>
            <a:off x="3604375" y="3276876"/>
            <a:ext cx="5458625" cy="608424"/>
          </a:xfrm>
          <a:prstGeom prst="rect">
            <a:avLst/>
          </a:prstGeom>
          <a:noFill/>
          <a:ln>
            <a:noFill/>
          </a:ln>
        </p:spPr>
      </p:pic>
      <p:pic>
        <p:nvPicPr>
          <p:cNvPr id="427" name="Google Shape;427;p47"/>
          <p:cNvPicPr preferRelativeResize="0"/>
          <p:nvPr/>
        </p:nvPicPr>
        <p:blipFill>
          <a:blip r:embed="rId9">
            <a:alphaModFix/>
          </a:blip>
          <a:stretch>
            <a:fillRect/>
          </a:stretch>
        </p:blipFill>
        <p:spPr>
          <a:xfrm>
            <a:off x="4198450" y="3932650"/>
            <a:ext cx="4824534" cy="953400"/>
          </a:xfrm>
          <a:prstGeom prst="rect">
            <a:avLst/>
          </a:prstGeom>
          <a:noFill/>
          <a:ln>
            <a:noFill/>
          </a:ln>
        </p:spPr>
      </p:pic>
      <p:sp>
        <p:nvSpPr>
          <p:cNvPr id="428" name="Google Shape;428;p47"/>
          <p:cNvSpPr txBox="1"/>
          <p:nvPr/>
        </p:nvSpPr>
        <p:spPr>
          <a:xfrm>
            <a:off x="3309250" y="4206150"/>
            <a:ext cx="889200" cy="421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a:solidFill>
                  <a:schemeClr val="dk1"/>
                </a:solidFill>
                <a:latin typeface="Barlow"/>
                <a:ea typeface="Barlow"/>
                <a:cs typeface="Barlow"/>
                <a:sym typeface="Barlow"/>
              </a:rPr>
              <a:t>2nd place!</a:t>
            </a:r>
            <a:br>
              <a:rPr lang="en" sz="1100">
                <a:solidFill>
                  <a:schemeClr val="dk1"/>
                </a:solidFill>
                <a:latin typeface="Barlow"/>
                <a:ea typeface="Barlow"/>
                <a:cs typeface="Barlow"/>
                <a:sym typeface="Barlow"/>
              </a:rPr>
            </a:br>
            <a:r>
              <a:rPr lang="en" sz="1100">
                <a:solidFill>
                  <a:schemeClr val="dk1"/>
                </a:solidFill>
                <a:latin typeface="Barlow"/>
                <a:ea typeface="Barlow"/>
                <a:cs typeface="Barlow"/>
                <a:sym typeface="Barlow"/>
              </a:rPr>
              <a:t>:) </a:t>
            </a:r>
            <a:endParaRPr sz="1100">
              <a:solidFill>
                <a:schemeClr val="dk1"/>
              </a:solidFill>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Anyone can contribute - pt 3</a:t>
            </a:r>
            <a:endParaRPr/>
          </a:p>
        </p:txBody>
      </p:sp>
      <p:sp>
        <p:nvSpPr>
          <p:cNvPr id="434" name="Google Shape;434;p48"/>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S’more entries:</a:t>
            </a:r>
            <a:endParaRPr/>
          </a:p>
          <a:p>
            <a:pPr marL="457200" lvl="0" indent="-298450" algn="l" rtl="0">
              <a:spcBef>
                <a:spcPts val="0"/>
              </a:spcBef>
              <a:spcAft>
                <a:spcPts val="0"/>
              </a:spcAft>
              <a:buSzPts val="1100"/>
              <a:buChar char="●"/>
            </a:pPr>
            <a:r>
              <a:rPr lang="en"/>
              <a:t>Dune work </a:t>
            </a:r>
            <a:r>
              <a:rPr lang="en" sz="800"/>
              <a:t>(talk to Val or DrWorm)</a:t>
            </a:r>
            <a:endParaRPr sz="800"/>
          </a:p>
          <a:p>
            <a:pPr marL="457200" lvl="0" indent="-298450" algn="l" rtl="0">
              <a:spcBef>
                <a:spcPts val="0"/>
              </a:spcBef>
              <a:spcAft>
                <a:spcPts val="0"/>
              </a:spcAft>
              <a:buSzPts val="1100"/>
              <a:buChar char="●"/>
            </a:pPr>
            <a:r>
              <a:rPr lang="en"/>
              <a:t>Run for a GMC seat</a:t>
            </a:r>
            <a:endParaRPr/>
          </a:p>
          <a:p>
            <a:pPr marL="457200" lvl="0" indent="-298450" algn="l" rtl="0">
              <a:spcBef>
                <a:spcPts val="0"/>
              </a:spcBef>
              <a:spcAft>
                <a:spcPts val="0"/>
              </a:spcAft>
              <a:buSzPts val="1100"/>
              <a:buChar char="●"/>
            </a:pPr>
            <a:r>
              <a:rPr lang="en"/>
              <a:t>Run for an IMC seat</a:t>
            </a:r>
            <a:endParaRPr/>
          </a:p>
          <a:p>
            <a:pPr marL="457200" lvl="0" indent="-298450" algn="l" rtl="0">
              <a:spcBef>
                <a:spcPts val="0"/>
              </a:spcBef>
              <a:spcAft>
                <a:spcPts val="0"/>
              </a:spcAft>
              <a:buSzPts val="1100"/>
              <a:buChar char="●"/>
            </a:pPr>
            <a:r>
              <a:rPr lang="en"/>
              <a:t>Write initial draft text for something you’ve been following along on (RPIP or vote text)</a:t>
            </a:r>
            <a:endParaRPr/>
          </a:p>
          <a:p>
            <a:pPr marL="914400" lvl="1" indent="-298450" algn="l" rtl="0">
              <a:spcBef>
                <a:spcPts val="0"/>
              </a:spcBef>
              <a:spcAft>
                <a:spcPts val="0"/>
              </a:spcAft>
              <a:buSzPts val="1100"/>
              <a:buChar char="○"/>
            </a:pPr>
            <a:r>
              <a:rPr lang="en"/>
              <a:t>Even if not used as is, it’s always easier to have a concrete starting point</a:t>
            </a:r>
            <a:endParaRPr/>
          </a:p>
          <a:p>
            <a:pPr marL="457200" lvl="0" indent="-298450" algn="l" rtl="0">
              <a:spcBef>
                <a:spcPts val="0"/>
              </a:spcBef>
              <a:spcAft>
                <a:spcPts val="0"/>
              </a:spcAft>
              <a:buSzPts val="1100"/>
              <a:buChar char="●"/>
            </a:pPr>
            <a:r>
              <a:rPr lang="en"/>
              <a:t>Volunteer to be an RPIP editor </a:t>
            </a:r>
            <a:r>
              <a:rPr lang="en" sz="800"/>
              <a:t>(talk to Val)</a:t>
            </a:r>
            <a:endParaRPr sz="800"/>
          </a:p>
          <a:p>
            <a:pPr marL="457200" lvl="0" indent="-298450" algn="l" rtl="0">
              <a:spcBef>
                <a:spcPts val="0"/>
              </a:spcBef>
              <a:spcAft>
                <a:spcPts val="0"/>
              </a:spcAft>
              <a:buSzPts val="1100"/>
              <a:buChar char="●"/>
            </a:pPr>
            <a:r>
              <a:rPr lang="en"/>
              <a:t>Talk to protocols you think would work well with Rocket Pool and write a summary</a:t>
            </a:r>
            <a:endParaRPr/>
          </a:p>
          <a:p>
            <a:pPr marL="0" lvl="0" indent="0" algn="l" rtl="0">
              <a:spcBef>
                <a:spcPts val="0"/>
              </a:spcBef>
              <a:spcAft>
                <a:spcPts val="0"/>
              </a:spcAft>
              <a:buNone/>
            </a:pPr>
            <a:endParaRPr/>
          </a:p>
        </p:txBody>
      </p:sp>
      <p:sp>
        <p:nvSpPr>
          <p:cNvPr id="435" name="Google Shape;435;p48"/>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easy entries:</a:t>
            </a:r>
            <a:endParaRPr/>
          </a:p>
          <a:p>
            <a:pPr marL="457200" lvl="0" indent="-298450" algn="l" rtl="0">
              <a:spcBef>
                <a:spcPts val="0"/>
              </a:spcBef>
              <a:spcAft>
                <a:spcPts val="0"/>
              </a:spcAft>
              <a:buSzPts val="1100"/>
              <a:buChar char="●"/>
            </a:pPr>
            <a:r>
              <a:rPr lang="en"/>
              <a:t>Review vote text </a:t>
            </a:r>
            <a:r>
              <a:rPr lang="en" sz="800"/>
              <a:t>(will be requested in #governance)</a:t>
            </a:r>
            <a:endParaRPr sz="800"/>
          </a:p>
          <a:p>
            <a:pPr marL="457200" lvl="0" indent="-298450" algn="l" rtl="0">
              <a:spcBef>
                <a:spcPts val="0"/>
              </a:spcBef>
              <a:spcAft>
                <a:spcPts val="0"/>
              </a:spcAft>
              <a:buSzPts val="1100"/>
              <a:buChar char="●"/>
            </a:pPr>
            <a:r>
              <a:rPr lang="en"/>
              <a:t>Review RPIPs </a:t>
            </a:r>
            <a:r>
              <a:rPr lang="en" sz="800"/>
              <a:t>(will be requested in #governance and forum)</a:t>
            </a:r>
            <a:endParaRPr/>
          </a:p>
          <a:p>
            <a:pPr marL="457200" lvl="0" indent="-298450" algn="l" rtl="0">
              <a:spcBef>
                <a:spcPts val="0"/>
              </a:spcBef>
              <a:spcAft>
                <a:spcPts val="0"/>
              </a:spcAft>
              <a:buSzPts val="1100"/>
              <a:buChar char="●"/>
            </a:pPr>
            <a:r>
              <a:rPr lang="en"/>
              <a:t>Volunteer to post an announcement in #trading across time zones </a:t>
            </a:r>
            <a:r>
              <a:rPr lang="en" sz="800"/>
              <a:t>(when you see, eg, Val doing it)</a:t>
            </a:r>
            <a:endParaRPr sz="800"/>
          </a:p>
          <a:p>
            <a:pPr marL="457200" lvl="0" indent="-298450" algn="l" rtl="0">
              <a:spcBef>
                <a:spcPts val="0"/>
              </a:spcBef>
              <a:spcAft>
                <a:spcPts val="0"/>
              </a:spcAft>
              <a:buSzPts val="1100"/>
              <a:buChar char="●"/>
            </a:pPr>
            <a:r>
              <a:rPr lang="en"/>
              <a:t>Formulate and write up opinions in a “GMC Community Discussion” thread </a:t>
            </a:r>
            <a:r>
              <a:rPr lang="en" sz="800"/>
              <a:t>(monthly)</a:t>
            </a:r>
            <a:endParaRPr sz="800"/>
          </a:p>
          <a:p>
            <a:pPr marL="457200" lvl="0" indent="-298450" algn="l" rtl="0">
              <a:spcBef>
                <a:spcPts val="0"/>
              </a:spcBef>
              <a:spcAft>
                <a:spcPts val="0"/>
              </a:spcAft>
              <a:buSzPts val="1100"/>
              <a:buChar char="●"/>
            </a:pPr>
            <a:r>
              <a:rPr lang="en"/>
              <a:t>Bounties </a:t>
            </a:r>
            <a:r>
              <a:rPr lang="en" sz="800"/>
              <a:t>(</a:t>
            </a:r>
            <a:r>
              <a:rPr lang="en" sz="800" u="sng">
                <a:hlinkClick r:id="rId3"/>
              </a:rPr>
              <a:t>https://longforwisdom.github.io/rp-bounty/</a:t>
            </a:r>
            <a:r>
              <a:rPr lang="en" sz="800"/>
              <a:t>)</a:t>
            </a:r>
            <a:endParaRPr sz="800"/>
          </a:p>
          <a:p>
            <a:pPr marL="457200" lvl="0" indent="-298450" algn="l" rtl="0">
              <a:spcBef>
                <a:spcPts val="0"/>
              </a:spcBef>
              <a:spcAft>
                <a:spcPts val="0"/>
              </a:spcAft>
              <a:buSzPts val="1100"/>
              <a:buChar char="●"/>
            </a:pPr>
            <a:r>
              <a:rPr lang="en"/>
              <a:t>Summarize long forum threads for #trading</a:t>
            </a:r>
            <a:endParaRPr/>
          </a:p>
          <a:p>
            <a:pPr marL="457200" lvl="0" indent="-298450" algn="l" rtl="0">
              <a:spcBef>
                <a:spcPts val="0"/>
              </a:spcBef>
              <a:spcAft>
                <a:spcPts val="0"/>
              </a:spcAft>
              <a:buSzPts val="1100"/>
              <a:buChar char="●"/>
            </a:pPr>
            <a:r>
              <a:rPr lang="en"/>
              <a:t>Ask for feedback from #trading on dormant-but-important forum threads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4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burn design - pt 1</a:t>
            </a:r>
            <a:endParaRPr/>
          </a:p>
        </p:txBody>
      </p:sp>
      <p:sp>
        <p:nvSpPr>
          <p:cNvPr id="441" name="Google Shape;441;p49"/>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share of ETH from commission goes to a smart contract</a:t>
            </a:r>
            <a:endParaRPr/>
          </a:p>
          <a:p>
            <a:pPr marL="457200" lvl="0" indent="-298450" algn="l" rtl="0">
              <a:spcBef>
                <a:spcPts val="0"/>
              </a:spcBef>
              <a:spcAft>
                <a:spcPts val="0"/>
              </a:spcAft>
              <a:buSzPts val="1100"/>
              <a:buChar char="●"/>
            </a:pPr>
            <a:r>
              <a:rPr lang="en"/>
              <a:t>Any user may call a function to swap RPL for the ETH in the above contract</a:t>
            </a:r>
            <a:endParaRPr/>
          </a:p>
          <a:p>
            <a:pPr marL="457200" lvl="0" indent="-298450" algn="l" rtl="0">
              <a:spcBef>
                <a:spcPts val="0"/>
              </a:spcBef>
              <a:spcAft>
                <a:spcPts val="0"/>
              </a:spcAft>
              <a:buSzPts val="1100"/>
              <a:buChar char="●"/>
            </a:pPr>
            <a:r>
              <a:rPr lang="en"/>
              <a:t>Swap price is based on on-chain oracle (eg, 12-hour </a:t>
            </a:r>
            <a:r>
              <a:rPr lang="en" u="sng">
                <a:solidFill>
                  <a:schemeClr val="hlink"/>
                </a:solidFill>
                <a:hlinkClick r:id="rId3"/>
              </a:rPr>
              <a:t>Uniswap v3</a:t>
            </a:r>
            <a:r>
              <a:rPr lang="en"/>
              <a:t> oracle)</a:t>
            </a:r>
            <a:endParaRPr/>
          </a:p>
          <a:p>
            <a:pPr marL="457200" lvl="0" indent="-298450" algn="l" rtl="0">
              <a:spcBef>
                <a:spcPts val="0"/>
              </a:spcBef>
              <a:spcAft>
                <a:spcPts val="0"/>
              </a:spcAft>
              <a:buSzPts val="1100"/>
              <a:buChar char="●"/>
            </a:pPr>
            <a:r>
              <a:rPr lang="en"/>
              <a:t>Any RPL swapped is burned by sending it to </a:t>
            </a:r>
            <a:r>
              <a:rPr lang="en" sz="900">
                <a:latin typeface="Roboto Mono"/>
                <a:ea typeface="Roboto Mono"/>
                <a:cs typeface="Roboto Mono"/>
                <a:sym typeface="Roboto Mono"/>
              </a:rPr>
              <a:t>0x000000000000000000000000000000000000dEaD</a:t>
            </a:r>
            <a:endParaRPr sz="900">
              <a:latin typeface="Roboto Mono"/>
              <a:ea typeface="Roboto Mono"/>
              <a:cs typeface="Roboto Mono"/>
              <a:sym typeface="Roboto Mono"/>
            </a:endParaRPr>
          </a:p>
          <a:p>
            <a:pPr marL="0" lvl="0" indent="0" algn="l" rtl="0">
              <a:spcBef>
                <a:spcPts val="0"/>
              </a:spcBef>
              <a:spcAft>
                <a:spcPts val="0"/>
              </a:spcAft>
              <a:buNone/>
            </a:pPr>
            <a:endParaRPr sz="900">
              <a:latin typeface="Roboto Mono"/>
              <a:ea typeface="Roboto Mono"/>
              <a:cs typeface="Roboto Mono"/>
              <a:sym typeface="Roboto Mono"/>
            </a:endParaRPr>
          </a:p>
          <a:p>
            <a:pPr marL="0" lvl="0" indent="0" algn="l" rtl="0">
              <a:spcBef>
                <a:spcPts val="0"/>
              </a:spcBef>
              <a:spcAft>
                <a:spcPts val="0"/>
              </a:spcAft>
              <a:buNone/>
            </a:pPr>
            <a:r>
              <a:rPr lang="en"/>
              <a:t>The plot on the right shows market price, TWAP price, and (green shading) when it would be beneficial to burn RPL for available ETH rather than market selling it.</a:t>
            </a:r>
            <a:endParaRPr/>
          </a:p>
        </p:txBody>
      </p:sp>
      <p:pic>
        <p:nvPicPr>
          <p:cNvPr id="442" name="Google Shape;442;p49"/>
          <p:cNvPicPr preferRelativeResize="0"/>
          <p:nvPr/>
        </p:nvPicPr>
        <p:blipFill>
          <a:blip r:embed="rId4">
            <a:alphaModFix/>
          </a:blip>
          <a:stretch>
            <a:fillRect/>
          </a:stretch>
        </p:blipFill>
        <p:spPr>
          <a:xfrm>
            <a:off x="4572000" y="1356200"/>
            <a:ext cx="4104601" cy="3087925"/>
          </a:xfrm>
          <a:prstGeom prst="rect">
            <a:avLst/>
          </a:prstGeom>
          <a:noFill/>
          <a:ln>
            <a:noFill/>
          </a:ln>
        </p:spPr>
      </p:pic>
      <p:sp>
        <p:nvSpPr>
          <p:cNvPr id="443" name="Google Shape;443;p49"/>
          <p:cNvSpPr txBox="1"/>
          <p:nvPr/>
        </p:nvSpPr>
        <p:spPr>
          <a:xfrm>
            <a:off x="3497325" y="4873025"/>
            <a:ext cx="5604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5"/>
              </a:rPr>
              <a:t>https://github.com/Valdorff/rp-thoughts/blob/main/2024_02_strategy/readme_tier2.md#rpl-buyburn-thoughts</a:t>
            </a:r>
            <a:endParaRPr sz="800">
              <a:solidFill>
                <a:schemeClr val="dk1"/>
              </a:solidFill>
              <a:latin typeface="Barlow"/>
              <a:ea typeface="Barlow"/>
              <a:cs typeface="Barlow"/>
              <a:sym typeface="Barl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burn design - pt 2</a:t>
            </a:r>
            <a:endParaRPr/>
          </a:p>
        </p:txBody>
      </p:sp>
      <p:sp>
        <p:nvSpPr>
          <p:cNvPr id="449" name="Google Shape;449;p50"/>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reasonable concern was brought up around gaming. For example, MEV bots could compete for the smoothing pool distribution. As another example, a large staker could distribute when they know they will be able to bundle it with an immediate RPL burn for a profit.</a:t>
            </a:r>
            <a:endParaRPr/>
          </a:p>
          <a:p>
            <a:pPr marL="0" lvl="0" indent="0" algn="l" rtl="0">
              <a:spcBef>
                <a:spcPts val="0"/>
              </a:spcBef>
              <a:spcAft>
                <a:spcPts val="0"/>
              </a:spcAft>
              <a:buNone/>
            </a:pPr>
            <a:endParaRPr/>
          </a:p>
          <a:p>
            <a:pPr marL="0" lvl="0" indent="0" algn="l" rtl="0">
              <a:spcBef>
                <a:spcPts val="0"/>
              </a:spcBef>
              <a:spcAft>
                <a:spcPts val="0"/>
              </a:spcAft>
              <a:buNone/>
            </a:pPr>
            <a:r>
              <a:rPr lang="en"/>
              <a:t>To mitigate such games, this design prevents any large discontinuous jumps in value available for burns.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The buckets are nominally one day wide</a:t>
            </a:r>
            <a:endParaRPr/>
          </a:p>
          <a:p>
            <a:pPr marL="457200" lvl="0" indent="-298450" algn="l" rtl="0">
              <a:spcBef>
                <a:spcPts val="0"/>
              </a:spcBef>
              <a:spcAft>
                <a:spcPts val="0"/>
              </a:spcAft>
              <a:buSzPts val="1100"/>
              <a:buChar char="●"/>
            </a:pPr>
            <a:r>
              <a:rPr lang="en"/>
              <a:t>The contract will have </a:t>
            </a:r>
            <a:r>
              <a:rPr lang="en" sz="1000" b="1">
                <a:latin typeface="Roboto Mono"/>
                <a:ea typeface="Roboto Mono"/>
                <a:cs typeface="Roboto Mono"/>
                <a:sym typeface="Roboto Mono"/>
              </a:rPr>
              <a:t>Unlocked + Unlocking + Filling</a:t>
            </a:r>
            <a:r>
              <a:rPr lang="en"/>
              <a:t> ETH in it</a:t>
            </a:r>
            <a:endParaRPr/>
          </a:p>
          <a:p>
            <a:pPr marL="457200" lvl="0" indent="-298450" algn="l" rtl="0">
              <a:spcBef>
                <a:spcPts val="0"/>
              </a:spcBef>
              <a:spcAft>
                <a:spcPts val="0"/>
              </a:spcAft>
              <a:buSzPts val="1100"/>
              <a:buChar char="●"/>
            </a:pPr>
            <a:r>
              <a:rPr lang="en"/>
              <a:t>The contract will allow burning RPL against </a:t>
            </a:r>
            <a:r>
              <a:rPr lang="en" sz="1000" b="1">
                <a:latin typeface="Roboto Mono"/>
                <a:ea typeface="Roboto Mono"/>
                <a:cs typeface="Roboto Mono"/>
                <a:sym typeface="Roboto Mono"/>
              </a:rPr>
              <a:t>Unlocked + (Unlocking*UnlockingRatio)</a:t>
            </a:r>
            <a:endParaRPr sz="1000" b="1">
              <a:latin typeface="Roboto Mono"/>
              <a:ea typeface="Roboto Mono"/>
              <a:cs typeface="Roboto Mono"/>
              <a:sym typeface="Roboto Mono"/>
            </a:endParaRPr>
          </a:p>
          <a:p>
            <a:pPr marL="914400" lvl="1" indent="-285750" algn="l" rtl="0">
              <a:spcBef>
                <a:spcPts val="0"/>
              </a:spcBef>
              <a:spcAft>
                <a:spcPts val="0"/>
              </a:spcAft>
              <a:buSzPts val="900"/>
              <a:buFont typeface="Roboto Mono"/>
              <a:buChar char="○"/>
            </a:pPr>
            <a:r>
              <a:rPr lang="en" sz="900" b="1">
                <a:latin typeface="Roboto Mono"/>
                <a:ea typeface="Roboto Mono"/>
                <a:cs typeface="Roboto Mono"/>
                <a:sym typeface="Roboto Mono"/>
              </a:rPr>
              <a:t>UnlockingRatio = 1 - ((bucket_block - current_block)/blocks_in_one_day)</a:t>
            </a:r>
            <a:endParaRPr sz="900" b="1">
              <a:latin typeface="Roboto Mono"/>
              <a:ea typeface="Roboto Mono"/>
              <a:cs typeface="Roboto Mono"/>
              <a:sym typeface="Roboto Mono"/>
            </a:endParaRPr>
          </a:p>
          <a:p>
            <a:pPr marL="0" lvl="0" indent="0" algn="l" rtl="0">
              <a:spcBef>
                <a:spcPts val="0"/>
              </a:spcBef>
              <a:spcAft>
                <a:spcPts val="0"/>
              </a:spcAft>
              <a:buNone/>
            </a:pPr>
            <a:endParaRPr/>
          </a:p>
        </p:txBody>
      </p:sp>
      <p:pic>
        <p:nvPicPr>
          <p:cNvPr id="450" name="Google Shape;450;p50"/>
          <p:cNvPicPr preferRelativeResize="0"/>
          <p:nvPr/>
        </p:nvPicPr>
        <p:blipFill>
          <a:blip r:embed="rId3">
            <a:alphaModFix/>
          </a:blip>
          <a:stretch>
            <a:fillRect/>
          </a:stretch>
        </p:blipFill>
        <p:spPr>
          <a:xfrm>
            <a:off x="4724825" y="1207625"/>
            <a:ext cx="4099575" cy="3396799"/>
          </a:xfrm>
          <a:prstGeom prst="rect">
            <a:avLst/>
          </a:prstGeom>
          <a:noFill/>
          <a:ln>
            <a:noFill/>
          </a:ln>
        </p:spPr>
      </p:pic>
      <p:sp>
        <p:nvSpPr>
          <p:cNvPr id="451" name="Google Shape;451;p50"/>
          <p:cNvSpPr txBox="1"/>
          <p:nvPr/>
        </p:nvSpPr>
        <p:spPr>
          <a:xfrm>
            <a:off x="3497325" y="4873025"/>
            <a:ext cx="5604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4"/>
              </a:rPr>
              <a:t>https://github.com/Valdorff/rp-thoughts/blob/main/2024_02_strategy/readme_tier2.md#rpl-buyburn-thoughts</a:t>
            </a:r>
            <a:endParaRPr sz="800">
              <a:solidFill>
                <a:schemeClr val="dk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Current challenges</a:t>
            </a:r>
            <a:endParaRPr/>
          </a:p>
        </p:txBody>
      </p:sp>
      <p:sp>
        <p:nvSpPr>
          <p:cNvPr id="162" name="Google Shape;162;p24"/>
          <p:cNvSpPr txBox="1">
            <a:spLocks noGrp="1"/>
          </p:cNvSpPr>
          <p:nvPr>
            <p:ph type="subTitle" idx="1"/>
          </p:nvPr>
        </p:nvSpPr>
        <p:spPr>
          <a:xfrm>
            <a:off x="4780025" y="1278775"/>
            <a:ext cx="3740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struggling to attract new NO (Node Operator)  ETH</a:t>
            </a:r>
            <a:endParaRPr/>
          </a:p>
        </p:txBody>
      </p:sp>
      <p:sp>
        <p:nvSpPr>
          <p:cNvPr id="163" name="Google Shape;163;p24"/>
          <p:cNvSpPr txBox="1">
            <a:spLocks noGrp="1"/>
          </p:cNvSpPr>
          <p:nvPr>
            <p:ph type="subTitle" idx="2"/>
          </p:nvPr>
        </p:nvSpPr>
        <p:spPr>
          <a:xfrm>
            <a:off x="720000" y="12787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not able to keep up with rETH demand</a:t>
            </a:r>
            <a:endParaRPr/>
          </a:p>
        </p:txBody>
      </p:sp>
      <p:pic>
        <p:nvPicPr>
          <p:cNvPr id="164" name="Google Shape;164;p24"/>
          <p:cNvPicPr preferRelativeResize="0"/>
          <p:nvPr/>
        </p:nvPicPr>
        <p:blipFill>
          <a:blip r:embed="rId3">
            <a:alphaModFix/>
          </a:blip>
          <a:stretch>
            <a:fillRect/>
          </a:stretch>
        </p:blipFill>
        <p:spPr>
          <a:xfrm>
            <a:off x="4876025" y="1842198"/>
            <a:ext cx="3644099" cy="2325601"/>
          </a:xfrm>
          <a:prstGeom prst="rect">
            <a:avLst/>
          </a:prstGeom>
          <a:noFill/>
          <a:ln>
            <a:noFill/>
          </a:ln>
        </p:spPr>
      </p:pic>
      <p:pic>
        <p:nvPicPr>
          <p:cNvPr id="165" name="Google Shape;165;p24"/>
          <p:cNvPicPr preferRelativeResize="0"/>
          <p:nvPr/>
        </p:nvPicPr>
        <p:blipFill>
          <a:blip r:embed="rId4">
            <a:alphaModFix/>
          </a:blip>
          <a:stretch>
            <a:fillRect/>
          </a:stretch>
        </p:blipFill>
        <p:spPr>
          <a:xfrm>
            <a:off x="113200" y="1622200"/>
            <a:ext cx="3495301" cy="2252851"/>
          </a:xfrm>
          <a:prstGeom prst="rect">
            <a:avLst/>
          </a:prstGeom>
          <a:noFill/>
          <a:ln>
            <a:noFill/>
          </a:ln>
        </p:spPr>
      </p:pic>
      <p:pic>
        <p:nvPicPr>
          <p:cNvPr id="166" name="Google Shape;166;p24"/>
          <p:cNvPicPr preferRelativeResize="0"/>
          <p:nvPr/>
        </p:nvPicPr>
        <p:blipFill>
          <a:blip r:embed="rId5">
            <a:alphaModFix/>
          </a:blip>
          <a:stretch>
            <a:fillRect/>
          </a:stretch>
        </p:blipFill>
        <p:spPr>
          <a:xfrm>
            <a:off x="1749600" y="2920425"/>
            <a:ext cx="2822401" cy="1849300"/>
          </a:xfrm>
          <a:prstGeom prst="rect">
            <a:avLst/>
          </a:prstGeom>
          <a:noFill/>
          <a:ln>
            <a:noFill/>
          </a:ln>
        </p:spPr>
      </p:pic>
      <p:sp>
        <p:nvSpPr>
          <p:cNvPr id="167" name="Google Shape;167;p24"/>
          <p:cNvSpPr txBox="1"/>
          <p:nvPr/>
        </p:nvSpPr>
        <p:spPr>
          <a:xfrm>
            <a:off x="3217311" y="4873028"/>
            <a:ext cx="5907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6"/>
              </a:rPr>
              <a:t>https://dune.com/rp_community/lst-comparison</a:t>
            </a:r>
            <a:r>
              <a:rPr lang="en" sz="800">
                <a:solidFill>
                  <a:schemeClr val="dk1"/>
                </a:solidFill>
                <a:latin typeface="Barlow"/>
                <a:ea typeface="Barlow"/>
                <a:cs typeface="Barlow"/>
                <a:sym typeface="Barlow"/>
              </a:rPr>
              <a:t>, </a:t>
            </a:r>
            <a:r>
              <a:rPr lang="en" sz="800" u="sng">
                <a:solidFill>
                  <a:schemeClr val="hlink"/>
                </a:solidFill>
                <a:latin typeface="Barlow"/>
                <a:ea typeface="Barlow"/>
                <a:cs typeface="Barlow"/>
                <a:sym typeface="Barlow"/>
                <a:hlinkClick r:id="rId7"/>
              </a:rPr>
              <a:t>https://dune.com/drworm/rocketpool</a:t>
            </a:r>
            <a:r>
              <a:rPr lang="en" sz="800">
                <a:solidFill>
                  <a:schemeClr val="dk1"/>
                </a:solidFill>
                <a:latin typeface="Barlow"/>
                <a:ea typeface="Barlow"/>
                <a:cs typeface="Barlow"/>
                <a:sym typeface="Barlow"/>
              </a:rPr>
              <a:t>, </a:t>
            </a:r>
            <a:r>
              <a:rPr lang="en" sz="800" u="sng">
                <a:solidFill>
                  <a:schemeClr val="hlink"/>
                </a:solidFill>
                <a:latin typeface="Barlow"/>
                <a:ea typeface="Barlow"/>
                <a:cs typeface="Barlow"/>
                <a:sym typeface="Barlow"/>
                <a:hlinkClick r:id="rId8"/>
              </a:rPr>
              <a:t>https://dune.com/invis/rp-neth</a:t>
            </a:r>
            <a:endParaRPr sz="800">
              <a:solidFill>
                <a:schemeClr val="dk1"/>
              </a:solidFill>
              <a:latin typeface="Barlow"/>
              <a:ea typeface="Barlow"/>
              <a:cs typeface="Barlow"/>
              <a:sym typeface="Barl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Bond curve comparison</a:t>
            </a:r>
            <a:endParaRPr/>
          </a:p>
        </p:txBody>
      </p:sp>
      <p:sp>
        <p:nvSpPr>
          <p:cNvPr id="457" name="Google Shape;457;p51"/>
          <p:cNvSpPr txBox="1">
            <a:spLocks noGrp="1"/>
          </p:cNvSpPr>
          <p:nvPr>
            <p:ph type="body" idx="1"/>
          </p:nvPr>
        </p:nvSpPr>
        <p:spPr>
          <a:xfrm>
            <a:off x="720000" y="1215750"/>
            <a:ext cx="3619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Aggressive: first minipool has a 6-ETH bond, minipools thereafter have 1.5-ETH bonds</a:t>
            </a:r>
            <a:endParaRPr/>
          </a:p>
          <a:p>
            <a:pPr marL="0" lvl="0" indent="0" algn="l" rtl="0">
              <a:spcBef>
                <a:spcPts val="0"/>
              </a:spcBef>
              <a:spcAft>
                <a:spcPts val="0"/>
              </a:spcAft>
              <a:buNone/>
            </a:pPr>
            <a:r>
              <a:rPr lang="en"/>
              <a:t>Aggressive [alt]: first two minipools have a 4-ETH bond, minipools thereafter have 1.5-ETH bonds</a:t>
            </a:r>
            <a:endParaRPr/>
          </a:p>
          <a:p>
            <a:pPr marL="0" lvl="0" indent="0" algn="l" rtl="0">
              <a:spcBef>
                <a:spcPts val="0"/>
              </a:spcBef>
              <a:spcAft>
                <a:spcPts val="0"/>
              </a:spcAft>
              <a:buNone/>
            </a:pPr>
            <a:r>
              <a:rPr lang="en"/>
              <a:t>A bit safer: first six minipools have a 4-ETH bond, minipools thereafter have 2-ETH bonds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Val suggested going with “Aggressive [alt]”. It allows some small set of extra hobbyist participants via the lower initial bond, and it eeks out more capital efficiency. There is modest extra risk taken from MEV theft, but the ROI for a significant operator is better if they simply stake honestly with more minipools (which mitigates the MEV theft risk via node-level penalties).</a:t>
            </a:r>
            <a:endParaRPr/>
          </a:p>
        </p:txBody>
      </p:sp>
      <p:pic>
        <p:nvPicPr>
          <p:cNvPr id="458" name="Google Shape;458;p51"/>
          <p:cNvPicPr preferRelativeResize="0"/>
          <p:nvPr/>
        </p:nvPicPr>
        <p:blipFill>
          <a:blip r:embed="rId3">
            <a:alphaModFix/>
          </a:blip>
          <a:stretch>
            <a:fillRect/>
          </a:stretch>
        </p:blipFill>
        <p:spPr>
          <a:xfrm>
            <a:off x="4412626" y="1215750"/>
            <a:ext cx="4536550" cy="3416400"/>
          </a:xfrm>
          <a:prstGeom prst="rect">
            <a:avLst/>
          </a:prstGeom>
          <a:noFill/>
          <a:ln>
            <a:noFill/>
          </a:ln>
        </p:spPr>
      </p:pic>
      <p:sp>
        <p:nvSpPr>
          <p:cNvPr id="459" name="Google Shape;459;p51"/>
          <p:cNvSpPr txBox="1"/>
          <p:nvPr/>
        </p:nvSpPr>
        <p:spPr>
          <a:xfrm>
            <a:off x="3881800" y="4873025"/>
            <a:ext cx="522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4"/>
              </a:rPr>
              <a:t>https://github.com/Valdorff/rp-thoughts/blob/main/2023_11_rapid_research_incubator/bond_curves.md</a:t>
            </a:r>
            <a:endParaRPr sz="800">
              <a:solidFill>
                <a:schemeClr val="dk1"/>
              </a:solidFill>
              <a:latin typeface="Barlow"/>
              <a:ea typeface="Barlow"/>
              <a:cs typeface="Barlow"/>
              <a:sym typeface="Barl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Val’s guide to UVC in practice</a:t>
            </a:r>
            <a:endParaRPr/>
          </a:p>
        </p:txBody>
      </p:sp>
      <p:sp>
        <p:nvSpPr>
          <p:cNvPr id="465" name="Google Shape;465;p52"/>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b="1"/>
              <a:t>RPL last:</a:t>
            </a:r>
            <a:r>
              <a:rPr lang="en"/>
              <a:t> RPL should now try to maximize the size of its slice. RPL value is proportional to both RPL’s revenue split </a:t>
            </a:r>
            <a:r>
              <a:rPr lang="en" i="1"/>
              <a:t>and</a:t>
            </a:r>
            <a:r>
              <a:rPr lang="en"/>
              <a:t> rETH TVL, so rETH’s interests are represented here. </a:t>
            </a:r>
            <a:br>
              <a:rPr lang="en"/>
            </a:br>
            <a:br>
              <a:rPr lang="en"/>
            </a:br>
            <a:r>
              <a:rPr lang="en"/>
              <a:t>Note that it’s possible that there’s a better way to grow rETH than simply lowering commission (eg, incentives to use a partner protocol).</a:t>
            </a:r>
            <a:endParaRPr/>
          </a:p>
        </p:txBody>
      </p:sp>
      <p:sp>
        <p:nvSpPr>
          <p:cNvPr id="466" name="Google Shape;466;p52"/>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We have a total revenue stream to split up</a:t>
            </a:r>
            <a:endParaRPr/>
          </a:p>
          <a:p>
            <a:pPr marL="914400" lvl="1" indent="-298450" algn="l" rtl="0">
              <a:spcBef>
                <a:spcPts val="0"/>
              </a:spcBef>
              <a:spcAft>
                <a:spcPts val="0"/>
              </a:spcAft>
              <a:buSzPts val="1100"/>
              <a:buChar char="○"/>
            </a:pPr>
            <a:r>
              <a:rPr lang="en"/>
              <a:t>rETH</a:t>
            </a:r>
            <a:endParaRPr/>
          </a:p>
          <a:p>
            <a:pPr marL="914400" lvl="1" indent="-298450" algn="l" rtl="0">
              <a:spcBef>
                <a:spcPts val="0"/>
              </a:spcBef>
              <a:spcAft>
                <a:spcPts val="0"/>
              </a:spcAft>
              <a:buSzPts val="1100"/>
              <a:buChar char="○"/>
            </a:pPr>
            <a:r>
              <a:rPr lang="en"/>
              <a:t>Node operation</a:t>
            </a:r>
            <a:endParaRPr/>
          </a:p>
          <a:p>
            <a:pPr marL="914400" lvl="1" indent="-298450" algn="l" rtl="0">
              <a:spcBef>
                <a:spcPts val="0"/>
              </a:spcBef>
              <a:spcAft>
                <a:spcPts val="0"/>
              </a:spcAft>
              <a:buSzPts val="1100"/>
              <a:buChar char="○"/>
            </a:pPr>
            <a:r>
              <a:rPr lang="en"/>
              <a:t>Voting</a:t>
            </a:r>
            <a:endParaRPr/>
          </a:p>
          <a:p>
            <a:pPr marL="914400" lvl="1" indent="-298450" algn="l" rtl="0">
              <a:spcBef>
                <a:spcPts val="0"/>
              </a:spcBef>
              <a:spcAft>
                <a:spcPts val="0"/>
              </a:spcAft>
              <a:buSzPts val="1100"/>
              <a:buChar char="○"/>
            </a:pPr>
            <a:r>
              <a:rPr lang="en"/>
              <a:t>RPL buy+burn</a:t>
            </a:r>
            <a:endParaRPr/>
          </a:p>
          <a:p>
            <a:pPr marL="457200" lvl="0" indent="-298450" algn="l" rtl="0">
              <a:spcBef>
                <a:spcPts val="0"/>
              </a:spcBef>
              <a:spcAft>
                <a:spcPts val="0"/>
              </a:spcAft>
              <a:buSzPts val="1100"/>
              <a:buChar char="●"/>
            </a:pPr>
            <a:r>
              <a:rPr lang="en" b="1"/>
              <a:t>NOs first:</a:t>
            </a:r>
            <a:r>
              <a:rPr lang="en"/>
              <a:t> Consider node operation a cost. We need to pay enough for it to attract enough NOs to meet rETH demand. This is likely to be primarily dependent on the NO marketplace (eg, Lido CSM and other competitors). While growing, set generously. At maturity, set as low as possible without this being a bottleneck at all.</a:t>
            </a:r>
            <a:endParaRPr/>
          </a:p>
          <a:p>
            <a:pPr marL="457200" lvl="0" indent="-298450" algn="l" rtl="0">
              <a:spcBef>
                <a:spcPts val="0"/>
              </a:spcBef>
              <a:spcAft>
                <a:spcPts val="0"/>
              </a:spcAft>
              <a:buSzPts val="1100"/>
              <a:buChar char="●"/>
            </a:pPr>
            <a:r>
              <a:rPr lang="en" b="1"/>
              <a:t>Voters second:</a:t>
            </a:r>
            <a:r>
              <a:rPr lang="en"/>
              <a:t> We need “enough” RPL voting. I propose increasing the slice if &lt;40% of RPL can vote, decreasing it if &gt;85% can vote, and otherwise leaving the slice alone.</a:t>
            </a:r>
            <a:endParaRPr/>
          </a:p>
        </p:txBody>
      </p:sp>
      <p:sp>
        <p:nvSpPr>
          <p:cNvPr id="467" name="Google Shape;467;p52"/>
          <p:cNvSpPr txBox="1"/>
          <p:nvPr/>
        </p:nvSpPr>
        <p:spPr>
          <a:xfrm>
            <a:off x="4067100" y="4873025"/>
            <a:ext cx="5034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https://github.com/Valdorff/rp-thoughts/blob/main/2024_02_strategy/readme_tier2.md#dynamics</a:t>
            </a:r>
            <a:endParaRPr sz="800">
              <a:solidFill>
                <a:schemeClr val="dk1"/>
              </a:solidFill>
              <a:latin typeface="Barlow"/>
              <a:ea typeface="Barlow"/>
              <a:cs typeface="Barlow"/>
              <a:sym typeface="Barlow"/>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RPL voter rewards</a:t>
            </a:r>
            <a:endParaRPr/>
          </a:p>
        </p:txBody>
      </p:sp>
      <p:sp>
        <p:nvSpPr>
          <p:cNvPr id="473" name="Google Shape;473;p53"/>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Could base it off of </a:t>
            </a:r>
            <a:r>
              <a:rPr lang="en" i="1"/>
              <a:t>active governance</a:t>
            </a:r>
            <a:r>
              <a:rPr lang="en"/>
              <a:t> instead of the latent potential for governance</a:t>
            </a:r>
            <a:endParaRPr/>
          </a:p>
          <a:p>
            <a:pPr marL="914400" lvl="1" indent="-298450" algn="l" rtl="0">
              <a:spcBef>
                <a:spcPts val="0"/>
              </a:spcBef>
              <a:spcAft>
                <a:spcPts val="0"/>
              </a:spcAft>
              <a:buSzPts val="1100"/>
              <a:buChar char="○"/>
            </a:pPr>
            <a:r>
              <a:rPr lang="en"/>
              <a:t>This should </a:t>
            </a:r>
            <a:r>
              <a:rPr lang="en" i="1"/>
              <a:t>definitely</a:t>
            </a:r>
            <a:r>
              <a:rPr lang="en"/>
              <a:t> count delegation</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This topic is worth more time and discussion within the community, and maybe some modeling.</a:t>
            </a:r>
            <a:endParaRPr/>
          </a:p>
        </p:txBody>
      </p:sp>
      <p:sp>
        <p:nvSpPr>
          <p:cNvPr id="474" name="Google Shape;474;p53"/>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current proposal favored simplicity – a node’s weight is simply their staked RPL, capped at 150% of the value of their bonded ETH. But there’s other options…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Scale by vote power</a:t>
            </a:r>
            <a:endParaRPr/>
          </a:p>
          <a:p>
            <a:pPr marL="914400" lvl="1" indent="-298450" algn="l" rtl="0">
              <a:spcBef>
                <a:spcPts val="0"/>
              </a:spcBef>
              <a:spcAft>
                <a:spcPts val="0"/>
              </a:spcAft>
              <a:buSzPts val="1100"/>
              <a:buChar char="○"/>
            </a:pPr>
            <a:r>
              <a:rPr lang="en"/>
              <a:t>This is really intuitive, but it encourages sock puppet accounts</a:t>
            </a:r>
            <a:endParaRPr/>
          </a:p>
          <a:p>
            <a:pPr marL="914400" lvl="1" indent="-298450" algn="l" rtl="0">
              <a:spcBef>
                <a:spcPts val="0"/>
              </a:spcBef>
              <a:spcAft>
                <a:spcPts val="0"/>
              </a:spcAft>
              <a:buSzPts val="1100"/>
              <a:buChar char="○"/>
            </a:pPr>
            <a:r>
              <a:rPr lang="en"/>
              <a:t>Could model this impact vs the anti-sock puppet impact of the bond curve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Could scale between linear-to-150% and quadratic-to-150%. This could look like a smaller cap, a piecewise definition, etc.</a:t>
            </a:r>
            <a:endParaRPr/>
          </a:p>
        </p:txBody>
      </p:sp>
      <p:sp>
        <p:nvSpPr>
          <p:cNvPr id="475" name="Google Shape;475;p53"/>
          <p:cNvSpPr txBox="1"/>
          <p:nvPr/>
        </p:nvSpPr>
        <p:spPr>
          <a:xfrm>
            <a:off x="4067100" y="4873025"/>
            <a:ext cx="5034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https://github.com/Valdorff/rp-thoughts/blob/main/2024_02_strategy/readme_tier2.md#dynamics</a:t>
            </a:r>
            <a:endParaRPr sz="800">
              <a:solidFill>
                <a:schemeClr val="dk1"/>
              </a:solidFill>
              <a:latin typeface="Barlow"/>
              <a:ea typeface="Barlow"/>
              <a:cs typeface="Barlow"/>
              <a:sym typeface="Barlow"/>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proposal ✖ RPL inflation</a:t>
            </a:r>
            <a:endParaRPr/>
          </a:p>
        </p:txBody>
      </p:sp>
      <p:sp>
        <p:nvSpPr>
          <p:cNvPr id="481" name="Google Shape;481;p54"/>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propose putting in settings, currently set to 0%, for pDAO and oDAO shares of revenue</a:t>
            </a:r>
            <a:endParaRPr/>
          </a:p>
          <a:p>
            <a:pPr marL="457200" lvl="0" indent="-298450" algn="l" rtl="0">
              <a:spcBef>
                <a:spcPts val="0"/>
              </a:spcBef>
              <a:spcAft>
                <a:spcPts val="0"/>
              </a:spcAft>
              <a:buSzPts val="1100"/>
              <a:buChar char="●"/>
            </a:pPr>
            <a:r>
              <a:rPr lang="en"/>
              <a:t>While we don’t currently receive enough ETH to operate from that directly, this is quite possible if we significantly grow</a:t>
            </a:r>
            <a:endParaRPr/>
          </a:p>
          <a:p>
            <a:pPr marL="457200" lvl="0" indent="-298450" algn="l" rtl="0">
              <a:spcBef>
                <a:spcPts val="0"/>
              </a:spcBef>
              <a:spcAft>
                <a:spcPts val="0"/>
              </a:spcAft>
              <a:buSzPts val="1100"/>
              <a:buChar char="●"/>
            </a:pPr>
            <a:r>
              <a:rPr lang="en"/>
              <a:t>Might as well have the settings, so we could turn those on and remove RPL inflation entirely based off of a vote, with no need for SC changes</a:t>
            </a:r>
            <a:endParaRPr/>
          </a:p>
        </p:txBody>
      </p:sp>
      <p:sp>
        <p:nvSpPr>
          <p:cNvPr id="482" name="Google Shape;482;p54"/>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suggest ending RPL rewards and their associated inflation (3.5% of the 5% total)</a:t>
            </a:r>
            <a:endParaRPr/>
          </a:p>
          <a:p>
            <a:pPr marL="457200" lvl="0" indent="-298450" algn="l" rtl="0">
              <a:spcBef>
                <a:spcPts val="0"/>
              </a:spcBef>
              <a:spcAft>
                <a:spcPts val="0"/>
              </a:spcAft>
              <a:buSzPts val="1100"/>
              <a:buChar char="●"/>
            </a:pPr>
            <a:r>
              <a:rPr lang="en"/>
              <a:t>If we are (a) attracting enough NOs and (b) getting “most” RPL staked, RPL inflation for NO rewards becomes a little silly</a:t>
            </a:r>
            <a:endParaRPr/>
          </a:p>
          <a:p>
            <a:pPr marL="457200" lvl="0" indent="-298450" algn="l" rtl="0">
              <a:spcBef>
                <a:spcPts val="0"/>
              </a:spcBef>
              <a:spcAft>
                <a:spcPts val="0"/>
              </a:spcAft>
              <a:buSzPts val="1100"/>
              <a:buChar char="●"/>
            </a:pPr>
            <a:r>
              <a:rPr lang="en"/>
              <a:t>RPL is debased, and then the same holders are rewarded based off the debasement</a:t>
            </a:r>
            <a:endParaRPr/>
          </a:p>
        </p:txBody>
      </p:sp>
      <p:sp>
        <p:nvSpPr>
          <p:cNvPr id="483" name="Google Shape;483;p54"/>
          <p:cNvSpPr txBox="1"/>
          <p:nvPr/>
        </p:nvSpPr>
        <p:spPr>
          <a:xfrm>
            <a:off x="4572000" y="4873025"/>
            <a:ext cx="4529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https://github.com/Valdorff/rp-thoughts/blob/main/2024_02_strategy/readme_tier3.md</a:t>
            </a:r>
            <a:endParaRPr sz="800">
              <a:solidFill>
                <a:schemeClr val="dk1"/>
              </a:solidFill>
              <a:latin typeface="Barlow"/>
              <a:ea typeface="Barlow"/>
              <a:cs typeface="Barlow"/>
              <a:sym typeface="Barlow"/>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Interim concept: RPL loans</a:t>
            </a:r>
            <a:endParaRPr/>
          </a:p>
        </p:txBody>
      </p:sp>
      <p:sp>
        <p:nvSpPr>
          <p:cNvPr id="489" name="Google Shape;489;p55"/>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means a user would:</a:t>
            </a:r>
            <a:endParaRPr/>
          </a:p>
          <a:p>
            <a:pPr marL="914400" lvl="1" indent="-298450" algn="l" rtl="0">
              <a:spcBef>
                <a:spcPts val="0"/>
              </a:spcBef>
              <a:spcAft>
                <a:spcPts val="0"/>
              </a:spcAft>
              <a:buSzPts val="1100"/>
              <a:buChar char="○"/>
            </a:pPr>
            <a:r>
              <a:rPr lang="en"/>
              <a:t>post 3.26 ETH worth of rETH/ETH BPT using their node or withdrawal address</a:t>
            </a:r>
            <a:endParaRPr/>
          </a:p>
          <a:p>
            <a:pPr marL="1371600" lvl="2" indent="-298450" algn="l" rtl="0">
              <a:spcBef>
                <a:spcPts val="0"/>
              </a:spcBef>
              <a:spcAft>
                <a:spcPts val="0"/>
              </a:spcAft>
              <a:buSzPts val="1100"/>
              <a:buChar char="■"/>
            </a:pPr>
            <a:r>
              <a:rPr lang="en"/>
              <a:t>3.01 are locked as collateral</a:t>
            </a:r>
            <a:endParaRPr/>
          </a:p>
          <a:p>
            <a:pPr marL="1371600" lvl="2" indent="-298450" algn="l" rtl="0">
              <a:spcBef>
                <a:spcPts val="0"/>
              </a:spcBef>
              <a:spcAft>
                <a:spcPts val="0"/>
              </a:spcAft>
              <a:buSzPts val="1100"/>
              <a:buChar char="■"/>
            </a:pPr>
            <a:r>
              <a:rPr lang="en"/>
              <a:t>0.25 are given to the multisig</a:t>
            </a:r>
            <a:endParaRPr/>
          </a:p>
          <a:p>
            <a:pPr marL="914400" lvl="1" indent="-298450" algn="l" rtl="0">
              <a:spcBef>
                <a:spcPts val="0"/>
              </a:spcBef>
              <a:spcAft>
                <a:spcPts val="0"/>
              </a:spcAft>
              <a:buSzPts val="1100"/>
              <a:buChar char="○"/>
            </a:pPr>
            <a:r>
              <a:rPr lang="en"/>
              <a:t>After a year, the 0.25 ETH fee is sent back to them if the node in question</a:t>
            </a:r>
            <a:endParaRPr/>
          </a:p>
          <a:p>
            <a:pPr marL="1371600" lvl="2" indent="-298450" algn="l" rtl="0">
              <a:spcBef>
                <a:spcPts val="0"/>
              </a:spcBef>
              <a:spcAft>
                <a:spcPts val="0"/>
              </a:spcAft>
              <a:buSzPts val="1100"/>
              <a:buChar char="■"/>
            </a:pPr>
            <a:r>
              <a:rPr lang="en"/>
              <a:t>(a) staked the RPL within a week of the loan</a:t>
            </a:r>
            <a:endParaRPr/>
          </a:p>
          <a:p>
            <a:pPr marL="1371600" lvl="2" indent="-298450" algn="l" rtl="0">
              <a:spcBef>
                <a:spcPts val="0"/>
              </a:spcBef>
              <a:spcAft>
                <a:spcPts val="0"/>
              </a:spcAft>
              <a:buSzPts val="1100"/>
              <a:buChar char="■"/>
            </a:pPr>
            <a:r>
              <a:rPr lang="en"/>
              <a:t>(b) started an 8-ETH minipool within two weeks of the loan, and</a:t>
            </a:r>
            <a:endParaRPr/>
          </a:p>
          <a:p>
            <a:pPr marL="1371600" lvl="2" indent="-298450" algn="l" rtl="0">
              <a:spcBef>
                <a:spcPts val="0"/>
              </a:spcBef>
              <a:spcAft>
                <a:spcPts val="0"/>
              </a:spcAft>
              <a:buSzPts val="1100"/>
              <a:buChar char="■"/>
            </a:pPr>
            <a:r>
              <a:rPr lang="en"/>
              <a:t>(c) kept bonded ETH at the level of (b) or higher for the year</a:t>
            </a:r>
            <a:endParaRPr/>
          </a:p>
          <a:p>
            <a:pPr marL="0" lvl="0" indent="0" algn="l" rtl="0">
              <a:spcBef>
                <a:spcPts val="0"/>
              </a:spcBef>
              <a:spcAft>
                <a:spcPts val="0"/>
              </a:spcAft>
              <a:buNone/>
            </a:pPr>
            <a:endParaRPr/>
          </a:p>
        </p:txBody>
      </p:sp>
      <p:sp>
        <p:nvSpPr>
          <p:cNvPr id="490" name="Google Shape;490;p55"/>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Fund a multisig with ~10k RPL for the first iteration of this program, which is enough for around ~500 LEB8s</a:t>
            </a:r>
            <a:endParaRPr/>
          </a:p>
          <a:p>
            <a:pPr marL="457200" lvl="0" indent="-298450" algn="l" rtl="0">
              <a:spcBef>
                <a:spcPts val="0"/>
              </a:spcBef>
              <a:spcAft>
                <a:spcPts val="0"/>
              </a:spcAft>
              <a:buSzPts val="1100"/>
              <a:buChar char="●"/>
            </a:pPr>
            <a:r>
              <a:rPr lang="en"/>
              <a:t>Use MYSO to take collateral in the form of rETH/ETH BPTs (balancer liquidity tokens)</a:t>
            </a:r>
            <a:endParaRPr/>
          </a:p>
          <a:p>
            <a:pPr marL="457200" lvl="0" indent="-298450" algn="l" rtl="0">
              <a:spcBef>
                <a:spcPts val="0"/>
              </a:spcBef>
              <a:spcAft>
                <a:spcPts val="0"/>
              </a:spcAft>
              <a:buSzPts val="1100"/>
              <a:buChar char="●"/>
            </a:pPr>
            <a:r>
              <a:rPr lang="en"/>
              <a:t>2.5 ETH worth of RPL for 1 year; 80% LTV; up-front fee of 10% which is refundable if used "properly"</a:t>
            </a:r>
            <a:endParaRPr/>
          </a:p>
          <a:p>
            <a:pPr marL="457200" lvl="0" indent="-298450" algn="l" rtl="0">
              <a:spcBef>
                <a:spcPts val="0"/>
              </a:spcBef>
              <a:spcAft>
                <a:spcPts val="0"/>
              </a:spcAft>
              <a:buSzPts val="1100"/>
              <a:buChar char="●"/>
            </a:pPr>
            <a:r>
              <a:rPr lang="en"/>
              <a:t>The assumption is that by the end of the loan term, ETH-only would be an option, so the user could freely repay their RPL and continue participating if that's their preference. If we'd like to do 1.5 years for increased user confidence, that would be fine too.</a:t>
            </a:r>
            <a:endParaRPr/>
          </a:p>
        </p:txBody>
      </p:sp>
      <p:sp>
        <p:nvSpPr>
          <p:cNvPr id="491" name="Google Shape;491;p55"/>
          <p:cNvSpPr txBox="1"/>
          <p:nvPr/>
        </p:nvSpPr>
        <p:spPr>
          <a:xfrm>
            <a:off x="3789150" y="4873025"/>
            <a:ext cx="5313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https://github.com/Valdorff/rp-thoughts/blob/main/2024_02_strategy/readme_tier2.md#stepping-stones</a:t>
            </a:r>
            <a:endParaRPr sz="800">
              <a:solidFill>
                <a:schemeClr val="dk1"/>
              </a:solidFill>
              <a:latin typeface="Barlow"/>
              <a:ea typeface="Barlow"/>
              <a:cs typeface="Barlow"/>
              <a:sym typeface="Barl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Interim concept: remove RPL requirement</a:t>
            </a:r>
            <a:endParaRPr/>
          </a:p>
        </p:txBody>
      </p:sp>
      <p:sp>
        <p:nvSpPr>
          <p:cNvPr id="497" name="Google Shape;497;p56"/>
          <p:cNvSpPr txBox="1">
            <a:spLocks noGrp="1"/>
          </p:cNvSpPr>
          <p:nvPr>
            <p:ph type="subTitle" idx="1"/>
          </p:nvPr>
        </p:nvSpPr>
        <p:spPr>
          <a:xfrm>
            <a:off x="478003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Val thinks this is theoretically sound</a:t>
            </a:r>
            <a:endParaRPr/>
          </a:p>
          <a:p>
            <a:pPr marL="457200" lvl="0" indent="-298450" algn="l" rtl="0">
              <a:spcBef>
                <a:spcPts val="0"/>
              </a:spcBef>
              <a:spcAft>
                <a:spcPts val="0"/>
              </a:spcAft>
              <a:buSzPts val="1100"/>
              <a:buChar char="●"/>
            </a:pPr>
            <a:r>
              <a:rPr lang="en"/>
              <a:t>Val is not confident it’s a good idea</a:t>
            </a:r>
            <a:endParaRPr/>
          </a:p>
          <a:p>
            <a:pPr marL="457200" lvl="0" indent="-298450" algn="l" rtl="0">
              <a:spcBef>
                <a:spcPts val="0"/>
              </a:spcBef>
              <a:spcAft>
                <a:spcPts val="0"/>
              </a:spcAft>
              <a:buSzPts val="1100"/>
              <a:buChar char="●"/>
            </a:pPr>
            <a:r>
              <a:rPr lang="en"/>
              <a:t>It’s unclear what RPL rewards should do in such a case. Val’s first instinct is to keep the 10% borrowed cliff. That said, NOs could exit and remake them without RPL on another node to get RPL rewards on their initial node. 🤔</a:t>
            </a:r>
            <a:endParaRPr/>
          </a:p>
          <a:p>
            <a:pPr marL="0" lvl="0" indent="0" algn="l" rtl="0">
              <a:spcBef>
                <a:spcPts val="0"/>
              </a:spcBef>
              <a:spcAft>
                <a:spcPts val="0"/>
              </a:spcAft>
              <a:buNone/>
            </a:pPr>
            <a:endParaRPr/>
          </a:p>
        </p:txBody>
      </p:sp>
      <p:sp>
        <p:nvSpPr>
          <p:cNvPr id="498" name="Google Shape;498;p56"/>
          <p:cNvSpPr txBox="1">
            <a:spLocks noGrp="1"/>
          </p:cNvSpPr>
          <p:nvPr>
            <p:ph type="subTitle" idx="2"/>
          </p:nvPr>
        </p:nvSpPr>
        <p:spPr>
          <a:xfrm>
            <a:off x="720000" y="1583575"/>
            <a:ext cx="3644100" cy="2783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could only be done after a successful vote to new tokenomics</a:t>
            </a:r>
            <a:endParaRPr/>
          </a:p>
          <a:p>
            <a:pPr marL="457200" lvl="0" indent="-298450" algn="l" rtl="0">
              <a:spcBef>
                <a:spcPts val="0"/>
              </a:spcBef>
              <a:spcAft>
                <a:spcPts val="0"/>
              </a:spcAft>
              <a:buSzPts val="1100"/>
              <a:buChar char="●"/>
            </a:pPr>
            <a:r>
              <a:rPr lang="en"/>
              <a:t>The premise is that assets forward price -- so if we have a new value capture mechanism, it should immediately be relevant, even before implementation.</a:t>
            </a:r>
            <a:endParaRPr/>
          </a:p>
          <a:p>
            <a:pPr marL="457200" lvl="0" indent="-298450" algn="l" rtl="0">
              <a:spcBef>
                <a:spcPts val="0"/>
              </a:spcBef>
              <a:spcAft>
                <a:spcPts val="0"/>
              </a:spcAft>
              <a:buSzPts val="1100"/>
              <a:buChar char="●"/>
            </a:pPr>
            <a:r>
              <a:rPr lang="en"/>
              <a:t>If that's the case, we're free to remove the RPL requirement. </a:t>
            </a:r>
            <a:r>
              <a:rPr lang="en" sz="900"/>
              <a:t>(If a zero adds complexity, this can be arbitrarily small -- eg 0.1% of borrowed ETH instead of 10%)</a:t>
            </a:r>
            <a:endParaRPr sz="900"/>
          </a:p>
          <a:p>
            <a:pPr marL="0" lvl="0" indent="0" algn="l" rtl="0">
              <a:spcBef>
                <a:spcPts val="0"/>
              </a:spcBef>
              <a:spcAft>
                <a:spcPts val="0"/>
              </a:spcAft>
              <a:buNone/>
            </a:pPr>
            <a:endParaRPr/>
          </a:p>
        </p:txBody>
      </p:sp>
      <p:sp>
        <p:nvSpPr>
          <p:cNvPr id="499" name="Google Shape;499;p56"/>
          <p:cNvSpPr txBox="1"/>
          <p:nvPr/>
        </p:nvSpPr>
        <p:spPr>
          <a:xfrm>
            <a:off x="3789150" y="4873025"/>
            <a:ext cx="5313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https://github.com/Valdorff/rp-thoughts/blob/main/2024_02_strategy/readme_tier2.md#stepping-stones</a:t>
            </a:r>
            <a:endParaRPr sz="800">
              <a:solidFill>
                <a:schemeClr val="dk1"/>
              </a:solidFill>
              <a:latin typeface="Barlow"/>
              <a:ea typeface="Barlow"/>
              <a:cs typeface="Barlow"/>
              <a:sym typeface="Barlow"/>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OpenUX results</a:t>
            </a:r>
            <a:endParaRPr/>
          </a:p>
        </p:txBody>
      </p:sp>
      <p:sp>
        <p:nvSpPr>
          <p:cNvPr id="505" name="Google Shape;505;p57"/>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Dropoff onboarding process: </a:t>
            </a:r>
            <a:r>
              <a:rPr lang="en" b="1"/>
              <a:t>Tokenomic &amp; risk concerns: Chooses another option due to tokenomic and</a:t>
            </a:r>
            <a:r>
              <a:rPr lang="en"/>
              <a:t>/or security concerns, smart contract risk, dissuaded by feedback from others, </a:t>
            </a:r>
            <a:r>
              <a:rPr lang="en" b="1"/>
              <a:t>complex financial modeling.</a:t>
            </a:r>
            <a:endParaRPr b="1"/>
          </a:p>
          <a:p>
            <a:pPr marL="457200" lvl="0" indent="-298450" algn="l" rtl="0">
              <a:spcBef>
                <a:spcPts val="0"/>
              </a:spcBef>
              <a:spcAft>
                <a:spcPts val="0"/>
              </a:spcAft>
              <a:buSzPts val="1100"/>
              <a:buChar char="●"/>
            </a:pPr>
            <a:r>
              <a:rPr lang="en" b="1"/>
              <a:t>How might we simplify and demystify the concept of tokenomics for users to alleviate misunderstandings and hesitations?</a:t>
            </a:r>
            <a:endParaRPr/>
          </a:p>
          <a:p>
            <a:pPr marL="457200" lvl="0" indent="-298450" algn="l" rtl="0">
              <a:spcBef>
                <a:spcPts val="0"/>
              </a:spcBef>
              <a:spcAft>
                <a:spcPts val="0"/>
              </a:spcAft>
              <a:buSzPts val="1100"/>
              <a:buChar char="●"/>
            </a:pPr>
            <a:r>
              <a:rPr lang="en"/>
              <a:t>RP node vs. solo staking: (</a:t>
            </a:r>
            <a:r>
              <a:rPr lang="en" b="1"/>
              <a:t>negative: Forced RPL exposure</a:t>
            </a:r>
            <a:r>
              <a:rPr lang="en"/>
              <a:t>), RP node vs. holding LST (</a:t>
            </a:r>
            <a:r>
              <a:rPr lang="en" b="1"/>
              <a:t>negative: Forced RPL exposure</a:t>
            </a:r>
            <a:r>
              <a:rPr lang="en"/>
              <a:t>)</a:t>
            </a:r>
            <a:endParaRPr/>
          </a:p>
          <a:p>
            <a:pPr marL="457200" lvl="0" indent="-298450" algn="l" rtl="0">
              <a:spcBef>
                <a:spcPts val="0"/>
              </a:spcBef>
              <a:spcAft>
                <a:spcPts val="0"/>
              </a:spcAft>
              <a:buSzPts val="1100"/>
              <a:buChar char="●"/>
            </a:pPr>
            <a:r>
              <a:rPr lang="en"/>
              <a:t>Node operators with more ETH bonded have greater concerns around tokenomics. </a:t>
            </a:r>
            <a:r>
              <a:rPr lang="en" b="1"/>
              <a:t>The required exposure to RPL makes many potential users feel hesitant about becoming a node operator.</a:t>
            </a:r>
            <a:r>
              <a:rPr lang="en"/>
              <a:t> While the token is volatile, it also comes with a high yield for RP node operators. Therefore it’s important to nuance the understanding of RPL through making sure the upside is clearly communicated.</a:t>
            </a:r>
            <a:endParaRPr/>
          </a:p>
          <a:p>
            <a:pPr marL="457200" lvl="0" indent="-298450" algn="l" rtl="0">
              <a:spcBef>
                <a:spcPts val="0"/>
              </a:spcBef>
              <a:spcAft>
                <a:spcPts val="0"/>
              </a:spcAft>
              <a:buSzPts val="1100"/>
              <a:buChar char="●"/>
            </a:pPr>
            <a:r>
              <a:rPr lang="en"/>
              <a:t>Those with less ETH bonded are likely to attain fewer financial benefits from staking than those with more. Therefore </a:t>
            </a:r>
            <a:r>
              <a:rPr lang="en" b="1"/>
              <a:t>it’s vital that Rocket Pool promotes the ‘softer’ reasons to be a node operator (community, exploring and learning about crypto, and helping to keep Ethereum decentralized)</a:t>
            </a:r>
            <a:r>
              <a:rPr lang="en"/>
              <a:t>. If Rocket Pool fails to communicate the softer benefits then people might rely solely on a rationalistic cost/benefit analysis. In that case alternatives with less effort, upfront investment and responsibilities will seem attractive in comparison.</a:t>
            </a:r>
            <a:endParaRPr/>
          </a:p>
          <a:p>
            <a:pPr marL="0" lvl="0" indent="0" algn="l" rtl="0">
              <a:spcBef>
                <a:spcPts val="0"/>
              </a:spcBef>
              <a:spcAft>
                <a:spcPts val="0"/>
              </a:spcAft>
              <a:buNone/>
            </a:pPr>
            <a:endParaRPr/>
          </a:p>
        </p:txBody>
      </p:sp>
      <p:sp>
        <p:nvSpPr>
          <p:cNvPr id="506" name="Google Shape;506;p57"/>
          <p:cNvSpPr txBox="1"/>
          <p:nvPr/>
        </p:nvSpPr>
        <p:spPr>
          <a:xfrm>
            <a:off x="199175" y="4873025"/>
            <a:ext cx="8902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https://dao.rocketpool.net/t/completion-of-user-research-report-how-node-operator-experience-insights-can-help-rocket-pool-continue-to-enhance-the-security-of-ethereum/2615</a:t>
            </a:r>
            <a:endParaRPr sz="800">
              <a:solidFill>
                <a:schemeClr val="dk1"/>
              </a:solidFill>
              <a:latin typeface="Barlow"/>
              <a:ea typeface="Barlow"/>
              <a:cs typeface="Barlow"/>
              <a:sym typeface="Barlo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8"/>
          <p:cNvSpPr txBox="1">
            <a:spLocks noGrp="1"/>
          </p:cNvSpPr>
          <p:nvPr>
            <p:ph type="title"/>
          </p:nvPr>
        </p:nvSpPr>
        <p:spPr>
          <a:xfrm>
            <a:off x="121600" y="445025"/>
            <a:ext cx="9057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Vitalik: “What’s stopping you from solo staking?”</a:t>
            </a:r>
            <a:endParaRPr/>
          </a:p>
        </p:txBody>
      </p:sp>
      <p:sp>
        <p:nvSpPr>
          <p:cNvPr id="512" name="Google Shape;512;p58"/>
          <p:cNvSpPr txBox="1"/>
          <p:nvPr/>
        </p:nvSpPr>
        <p:spPr>
          <a:xfrm>
            <a:off x="199175" y="4873025"/>
            <a:ext cx="3917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3"/>
              </a:rPr>
              <a:t>https://fc-polls.vercel.app/polls/5dbd0c32-ec33-43bb-88ef-aff8ccd14063</a:t>
            </a:r>
            <a:endParaRPr sz="800">
              <a:solidFill>
                <a:schemeClr val="dk1"/>
              </a:solidFill>
              <a:latin typeface="Barlow"/>
              <a:ea typeface="Barlow"/>
              <a:cs typeface="Barlow"/>
              <a:sym typeface="Barlow"/>
            </a:endParaRPr>
          </a:p>
        </p:txBody>
      </p:sp>
      <p:pic>
        <p:nvPicPr>
          <p:cNvPr id="513" name="Google Shape;513;p58"/>
          <p:cNvPicPr preferRelativeResize="0"/>
          <p:nvPr/>
        </p:nvPicPr>
        <p:blipFill rotWithShape="1">
          <a:blip r:embed="rId4">
            <a:alphaModFix/>
          </a:blip>
          <a:srcRect t="17945" b="52664"/>
          <a:stretch/>
        </p:blipFill>
        <p:spPr>
          <a:xfrm>
            <a:off x="5140300" y="2867375"/>
            <a:ext cx="2377625" cy="1511800"/>
          </a:xfrm>
          <a:prstGeom prst="rect">
            <a:avLst/>
          </a:prstGeom>
          <a:noFill/>
          <a:ln>
            <a:noFill/>
          </a:ln>
        </p:spPr>
      </p:pic>
      <p:pic>
        <p:nvPicPr>
          <p:cNvPr id="514" name="Google Shape;514;p58"/>
          <p:cNvPicPr preferRelativeResize="0"/>
          <p:nvPr/>
        </p:nvPicPr>
        <p:blipFill rotWithShape="1">
          <a:blip r:embed="rId4">
            <a:alphaModFix/>
          </a:blip>
          <a:srcRect t="60955" r="2761" b="9652"/>
          <a:stretch/>
        </p:blipFill>
        <p:spPr>
          <a:xfrm>
            <a:off x="5140300" y="1186650"/>
            <a:ext cx="2312075" cy="1511800"/>
          </a:xfrm>
          <a:prstGeom prst="rect">
            <a:avLst/>
          </a:prstGeom>
          <a:noFill/>
          <a:ln>
            <a:noFill/>
          </a:ln>
        </p:spPr>
      </p:pic>
      <p:sp>
        <p:nvSpPr>
          <p:cNvPr id="515" name="Google Shape;515;p58"/>
          <p:cNvSpPr txBox="1"/>
          <p:nvPr/>
        </p:nvSpPr>
        <p:spPr>
          <a:xfrm>
            <a:off x="788625" y="1306125"/>
            <a:ext cx="3917100" cy="33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1"/>
                </a:solidFill>
                <a:latin typeface="Barlow"/>
                <a:ea typeface="Barlow"/>
                <a:cs typeface="Barlow"/>
                <a:sym typeface="Barlow"/>
              </a:rPr>
              <a:t>Results:</a:t>
            </a:r>
            <a:endParaRPr sz="1100" b="1">
              <a:solidFill>
                <a:schemeClr val="dk1"/>
              </a:solidFill>
              <a:latin typeface="Barlow"/>
              <a:ea typeface="Barlow"/>
              <a:cs typeface="Barlow"/>
              <a:sym typeface="Barlow"/>
            </a:endParaRPr>
          </a:p>
          <a:p>
            <a:pPr marL="0" lvl="0" indent="0" algn="l" rtl="0">
              <a:spcBef>
                <a:spcPts val="0"/>
              </a:spcBef>
              <a:spcAft>
                <a:spcPts val="0"/>
              </a:spcAft>
              <a:buNone/>
            </a:pPr>
            <a:endParaRPr sz="1100" b="1">
              <a:solidFill>
                <a:schemeClr val="dk1"/>
              </a:solidFill>
              <a:latin typeface="Barlow"/>
              <a:ea typeface="Barlow"/>
              <a:cs typeface="Barlow"/>
              <a:sym typeface="Barlow"/>
            </a:endParaRPr>
          </a:p>
          <a:p>
            <a:pPr marL="0" lvl="0" indent="0" algn="l" rtl="0">
              <a:spcBef>
                <a:spcPts val="0"/>
              </a:spcBef>
              <a:spcAft>
                <a:spcPts val="0"/>
              </a:spcAft>
              <a:buNone/>
            </a:pPr>
            <a:r>
              <a:rPr lang="en" sz="1100">
                <a:solidFill>
                  <a:schemeClr val="dk1"/>
                </a:solidFill>
                <a:latin typeface="Barlow"/>
                <a:ea typeface="Barlow"/>
                <a:cs typeface="Barlow"/>
                <a:sym typeface="Barlow"/>
              </a:rPr>
              <a:t>Part 1:</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1541 Votes: “Want liquidity / other yield / have &lt;32 ETH”</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1191 Votes: “Running validator node too hard”</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264 Votes: “Concerns about private key risk”</a:t>
            </a:r>
            <a:endParaRPr sz="1100">
              <a:solidFill>
                <a:schemeClr val="dk1"/>
              </a:solidFill>
              <a:latin typeface="Barlow"/>
              <a:ea typeface="Barlow"/>
              <a:cs typeface="Barlow"/>
              <a:sym typeface="Barlow"/>
            </a:endParaRPr>
          </a:p>
          <a:p>
            <a:pPr marL="0" lvl="0" indent="0" algn="l" rtl="0">
              <a:spcBef>
                <a:spcPts val="0"/>
              </a:spcBef>
              <a:spcAft>
                <a:spcPts val="0"/>
              </a:spcAft>
              <a:buNone/>
            </a:pPr>
            <a:endParaRPr sz="1100">
              <a:solidFill>
                <a:schemeClr val="dk1"/>
              </a:solidFill>
              <a:latin typeface="Barlow"/>
              <a:ea typeface="Barlow"/>
              <a:cs typeface="Barlow"/>
              <a:sym typeface="Barlow"/>
            </a:endParaRPr>
          </a:p>
          <a:p>
            <a:pPr marL="0" lvl="0" indent="0" algn="l" rtl="0">
              <a:spcBef>
                <a:spcPts val="0"/>
              </a:spcBef>
              <a:spcAft>
                <a:spcPts val="0"/>
              </a:spcAft>
              <a:buNone/>
            </a:pPr>
            <a:r>
              <a:rPr lang="en" sz="1100">
                <a:solidFill>
                  <a:schemeClr val="dk1"/>
                </a:solidFill>
                <a:latin typeface="Barlow"/>
                <a:ea typeface="Barlow"/>
                <a:cs typeface="Barlow"/>
                <a:sym typeface="Barlow"/>
              </a:rPr>
              <a:t>Part 2:</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2372 Votes: “Have &lt; 32 ETH”</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255 Votes: “Can’t take ETH out instantly”</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191 Votes: “Want other defi yield”</a:t>
            </a:r>
            <a:endParaRPr sz="1100">
              <a:solidFill>
                <a:schemeClr val="dk1"/>
              </a:solidFill>
              <a:latin typeface="Barlow"/>
              <a:ea typeface="Barlow"/>
              <a:cs typeface="Barlow"/>
              <a:sym typeface="Barlow"/>
            </a:endParaRPr>
          </a:p>
          <a:p>
            <a:pPr marL="0" lvl="0" indent="0" algn="l" rtl="0">
              <a:spcBef>
                <a:spcPts val="0"/>
              </a:spcBef>
              <a:spcAft>
                <a:spcPts val="0"/>
              </a:spcAft>
              <a:buNone/>
            </a:pPr>
            <a:endParaRPr sz="1100">
              <a:solidFill>
                <a:schemeClr val="dk1"/>
              </a:solidFill>
              <a:latin typeface="Barlow"/>
              <a:ea typeface="Barlow"/>
              <a:cs typeface="Barlow"/>
              <a:sym typeface="Barlow"/>
            </a:endParaRPr>
          </a:p>
          <a:p>
            <a:pPr marL="0" lvl="0" indent="0" algn="l" rtl="0">
              <a:spcBef>
                <a:spcPts val="0"/>
              </a:spcBef>
              <a:spcAft>
                <a:spcPts val="0"/>
              </a:spcAft>
              <a:buNone/>
            </a:pPr>
            <a:r>
              <a:rPr lang="en" sz="1100" b="1">
                <a:solidFill>
                  <a:schemeClr val="dk1"/>
                </a:solidFill>
                <a:latin typeface="Barlow"/>
                <a:ea typeface="Barlow"/>
                <a:cs typeface="Barlow"/>
                <a:sym typeface="Barlow"/>
              </a:rPr>
              <a:t>Conclusion:</a:t>
            </a:r>
            <a:endParaRPr sz="1100" b="1">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 The top two barriers to solo staking are having 32 ETH for it and perceived difficulty</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 RP offers a lower entry point, provides easier UX, and has a strong community to support stakers</a:t>
            </a:r>
            <a:endParaRPr sz="1100">
              <a:solidFill>
                <a:schemeClr val="dk1"/>
              </a:solidFill>
              <a:latin typeface="Barlow"/>
              <a:ea typeface="Barlow"/>
              <a:cs typeface="Barlow"/>
              <a:sym typeface="Barlow"/>
            </a:endParaRPr>
          </a:p>
          <a:p>
            <a:pPr marL="457200" lvl="0" indent="-298450" algn="l" rtl="0">
              <a:spcBef>
                <a:spcPts val="0"/>
              </a:spcBef>
              <a:spcAft>
                <a:spcPts val="0"/>
              </a:spcAft>
              <a:buClr>
                <a:schemeClr val="dk1"/>
              </a:buClr>
              <a:buSzPts val="1100"/>
              <a:buFont typeface="Barlow"/>
              <a:buChar char="●"/>
            </a:pPr>
            <a:r>
              <a:rPr lang="en" sz="1100">
                <a:solidFill>
                  <a:schemeClr val="dk1"/>
                </a:solidFill>
                <a:latin typeface="Barlow"/>
                <a:ea typeface="Barlow"/>
                <a:cs typeface="Barlow"/>
                <a:sym typeface="Barlow"/>
              </a:rPr>
              <a:t>🧡 RP creates an opportunity for more home stakers to contribute to the health of the Ethereum</a:t>
            </a:r>
            <a:endParaRPr sz="1100">
              <a:solidFill>
                <a:schemeClr val="dk1"/>
              </a:solidFill>
              <a:latin typeface="Barlow"/>
              <a:ea typeface="Barlow"/>
              <a:cs typeface="Barlow"/>
              <a:sym typeface="Barlow"/>
            </a:endParaRPr>
          </a:p>
        </p:txBody>
      </p:sp>
      <p:sp>
        <p:nvSpPr>
          <p:cNvPr id="516" name="Google Shape;516;p58"/>
          <p:cNvSpPr txBox="1"/>
          <p:nvPr/>
        </p:nvSpPr>
        <p:spPr>
          <a:xfrm>
            <a:off x="5228375" y="4873025"/>
            <a:ext cx="3917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hlink"/>
                </a:solidFill>
                <a:latin typeface="Barlow"/>
                <a:ea typeface="Barlow"/>
                <a:cs typeface="Barlow"/>
                <a:sym typeface="Barlow"/>
                <a:hlinkClick r:id="rId5"/>
              </a:rPr>
              <a:t>https://fc-polls.vercel.app/polls/0dc157e8-9258-4ead-91d2-fe0eb4059190</a:t>
            </a:r>
            <a:endParaRPr sz="800">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We’ll need to compete for Node Operators</a:t>
            </a:r>
            <a:endParaRPr/>
          </a:p>
        </p:txBody>
      </p:sp>
      <p:pic>
        <p:nvPicPr>
          <p:cNvPr id="173" name="Google Shape;173;p25"/>
          <p:cNvPicPr preferRelativeResize="0"/>
          <p:nvPr/>
        </p:nvPicPr>
        <p:blipFill rotWithShape="1">
          <a:blip r:embed="rId3">
            <a:alphaModFix/>
          </a:blip>
          <a:srcRect t="44690"/>
          <a:stretch/>
        </p:blipFill>
        <p:spPr>
          <a:xfrm>
            <a:off x="5470625" y="2036100"/>
            <a:ext cx="3239824" cy="1008000"/>
          </a:xfrm>
          <a:prstGeom prst="rect">
            <a:avLst/>
          </a:prstGeom>
          <a:noFill/>
          <a:ln>
            <a:noFill/>
          </a:ln>
        </p:spPr>
      </p:pic>
      <p:pic>
        <p:nvPicPr>
          <p:cNvPr id="174" name="Google Shape;174;p25"/>
          <p:cNvPicPr preferRelativeResize="0"/>
          <p:nvPr/>
        </p:nvPicPr>
        <p:blipFill>
          <a:blip r:embed="rId4">
            <a:alphaModFix/>
          </a:blip>
          <a:stretch>
            <a:fillRect/>
          </a:stretch>
        </p:blipFill>
        <p:spPr>
          <a:xfrm>
            <a:off x="286675" y="1343350"/>
            <a:ext cx="5046401" cy="1700750"/>
          </a:xfrm>
          <a:prstGeom prst="rect">
            <a:avLst/>
          </a:prstGeom>
          <a:noFill/>
          <a:ln>
            <a:noFill/>
          </a:ln>
        </p:spPr>
      </p:pic>
      <p:pic>
        <p:nvPicPr>
          <p:cNvPr id="175" name="Google Shape;175;p25"/>
          <p:cNvPicPr preferRelativeResize="0"/>
          <p:nvPr/>
        </p:nvPicPr>
        <p:blipFill>
          <a:blip r:embed="rId5">
            <a:alphaModFix/>
          </a:blip>
          <a:stretch>
            <a:fillRect/>
          </a:stretch>
        </p:blipFill>
        <p:spPr>
          <a:xfrm>
            <a:off x="2229275" y="4068277"/>
            <a:ext cx="1891750" cy="635625"/>
          </a:xfrm>
          <a:prstGeom prst="rect">
            <a:avLst/>
          </a:prstGeom>
          <a:noFill/>
          <a:ln>
            <a:noFill/>
          </a:ln>
        </p:spPr>
      </p:pic>
      <p:pic>
        <p:nvPicPr>
          <p:cNvPr id="176" name="Google Shape;176;p25"/>
          <p:cNvPicPr preferRelativeResize="0"/>
          <p:nvPr/>
        </p:nvPicPr>
        <p:blipFill>
          <a:blip r:embed="rId6">
            <a:alphaModFix/>
          </a:blip>
          <a:stretch>
            <a:fillRect/>
          </a:stretch>
        </p:blipFill>
        <p:spPr>
          <a:xfrm>
            <a:off x="215100" y="3222469"/>
            <a:ext cx="2174575" cy="667444"/>
          </a:xfrm>
          <a:prstGeom prst="rect">
            <a:avLst/>
          </a:prstGeom>
          <a:noFill/>
          <a:ln>
            <a:noFill/>
          </a:ln>
        </p:spPr>
      </p:pic>
      <p:pic>
        <p:nvPicPr>
          <p:cNvPr id="177" name="Google Shape;177;p25"/>
          <p:cNvPicPr preferRelativeResize="0"/>
          <p:nvPr/>
        </p:nvPicPr>
        <p:blipFill>
          <a:blip r:embed="rId7">
            <a:alphaModFix/>
          </a:blip>
          <a:stretch>
            <a:fillRect/>
          </a:stretch>
        </p:blipFill>
        <p:spPr>
          <a:xfrm>
            <a:off x="3875450" y="3132638"/>
            <a:ext cx="2853226" cy="935650"/>
          </a:xfrm>
          <a:prstGeom prst="rect">
            <a:avLst/>
          </a:prstGeom>
          <a:noFill/>
          <a:ln>
            <a:noFill/>
          </a:ln>
        </p:spPr>
      </p:pic>
      <p:pic>
        <p:nvPicPr>
          <p:cNvPr id="178" name="Google Shape;178;p25"/>
          <p:cNvPicPr preferRelativeResize="0"/>
          <p:nvPr/>
        </p:nvPicPr>
        <p:blipFill>
          <a:blip r:embed="rId8">
            <a:alphaModFix/>
          </a:blip>
          <a:stretch>
            <a:fillRect/>
          </a:stretch>
        </p:blipFill>
        <p:spPr>
          <a:xfrm>
            <a:off x="6483151" y="3935964"/>
            <a:ext cx="2523777" cy="768275"/>
          </a:xfrm>
          <a:prstGeom prst="rect">
            <a:avLst/>
          </a:prstGeom>
          <a:noFill/>
          <a:ln>
            <a:noFill/>
          </a:ln>
        </p:spPr>
      </p:pic>
      <p:sp>
        <p:nvSpPr>
          <p:cNvPr id="179" name="Google Shape;179;p25"/>
          <p:cNvSpPr txBox="1"/>
          <p:nvPr/>
        </p:nvSpPr>
        <p:spPr>
          <a:xfrm>
            <a:off x="5563300" y="4873025"/>
            <a:ext cx="3561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latin typeface="Barlow"/>
                <a:ea typeface="Barlow"/>
                <a:cs typeface="Barlow"/>
                <a:sym typeface="Barlow"/>
              </a:rPr>
              <a:t>Sources: </a:t>
            </a:r>
            <a:r>
              <a:rPr lang="en" sz="800" u="sng">
                <a:solidFill>
                  <a:schemeClr val="hlink"/>
                </a:solidFill>
                <a:latin typeface="Barlow"/>
                <a:ea typeface="Barlow"/>
                <a:cs typeface="Barlow"/>
                <a:sym typeface="Barlow"/>
                <a:hlinkClick r:id="rId9"/>
              </a:rPr>
              <a:t>https://research.lido.fi/t/bond-and-staking-fee-napkin-math/5999</a:t>
            </a:r>
            <a:endParaRPr sz="800">
              <a:solidFill>
                <a:schemeClr val="dk1"/>
              </a:solidFill>
              <a:latin typeface="Barlow"/>
              <a:ea typeface="Barlow"/>
              <a:cs typeface="Barlow"/>
              <a:sym typeface="Barl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6"/>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RPL rewards drop to zero below 10% Borrowed ETH</a:t>
            </a:r>
            <a:endParaRPr sz="1600"/>
          </a:p>
          <a:p>
            <a:pPr marL="457200" lvl="0" indent="-330200" algn="l" rtl="0">
              <a:spcBef>
                <a:spcPts val="0"/>
              </a:spcBef>
              <a:spcAft>
                <a:spcPts val="0"/>
              </a:spcAft>
              <a:buSzPts val="1600"/>
              <a:buChar char="●"/>
            </a:pPr>
            <a:r>
              <a:rPr lang="en" sz="1600"/>
              <a:t>Current RPL value capture is modeled on folks topping off</a:t>
            </a:r>
            <a:endParaRPr sz="1600"/>
          </a:p>
        </p:txBody>
      </p:sp>
      <p:sp>
        <p:nvSpPr>
          <p:cNvPr id="185" name="Google Shape;185;p26"/>
          <p:cNvSpPr txBox="1">
            <a:spLocks noGrp="1"/>
          </p:cNvSpPr>
          <p:nvPr>
            <p:ph type="body" idx="1"/>
          </p:nvPr>
        </p:nvSpPr>
        <p:spPr>
          <a:xfrm>
            <a:off x="722084" y="1215752"/>
            <a:ext cx="77040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600"/>
          </a:p>
          <a:p>
            <a:pPr marL="457200" lvl="0" indent="-330200" algn="l" rtl="0">
              <a:spcBef>
                <a:spcPts val="0"/>
              </a:spcBef>
              <a:spcAft>
                <a:spcPts val="0"/>
              </a:spcAft>
              <a:buSzPts val="1600"/>
              <a:buChar char="●"/>
            </a:pPr>
            <a:r>
              <a:rPr lang="en" sz="1600"/>
              <a:t>The rewards aren’t attractive enough</a:t>
            </a:r>
            <a:endParaRPr sz="1600"/>
          </a:p>
          <a:p>
            <a:pPr marL="914400" lvl="1" indent="-330200" algn="l" rtl="0">
              <a:spcBef>
                <a:spcPts val="0"/>
              </a:spcBef>
              <a:spcAft>
                <a:spcPts val="0"/>
              </a:spcAft>
              <a:buSzPts val="1600"/>
              <a:buChar char="○"/>
            </a:pPr>
            <a:r>
              <a:rPr lang="en" sz="1600"/>
              <a:t>Compare with rETH + defi</a:t>
            </a:r>
            <a:endParaRPr sz="1600"/>
          </a:p>
          <a:p>
            <a:pPr marL="914400" lvl="1" indent="-330200" algn="l" rtl="0">
              <a:spcBef>
                <a:spcPts val="0"/>
              </a:spcBef>
              <a:spcAft>
                <a:spcPts val="0"/>
              </a:spcAft>
              <a:buSzPts val="1600"/>
              <a:buChar char="○"/>
            </a:pPr>
            <a:r>
              <a:rPr lang="en" sz="1600"/>
              <a:t>Compare effort vs rETH</a:t>
            </a:r>
            <a:endParaRPr sz="1600"/>
          </a:p>
          <a:p>
            <a:pPr marL="914400" lvl="1" indent="-330200" algn="l" rtl="0">
              <a:spcBef>
                <a:spcPts val="0"/>
              </a:spcBef>
              <a:spcAft>
                <a:spcPts val="0"/>
              </a:spcAft>
              <a:buSzPts val="1600"/>
              <a:buChar char="○"/>
            </a:pPr>
            <a:r>
              <a:rPr lang="en" sz="1600"/>
              <a:t>Compare taxes vs rETH</a:t>
            </a:r>
            <a:endParaRPr sz="1600"/>
          </a:p>
          <a:p>
            <a:pPr marL="914400" lvl="1" indent="-330200" algn="l" rtl="0">
              <a:spcBef>
                <a:spcPts val="0"/>
              </a:spcBef>
              <a:spcAft>
                <a:spcPts val="0"/>
              </a:spcAft>
              <a:buSzPts val="1600"/>
              <a:buChar char="○"/>
            </a:pPr>
            <a:r>
              <a:rPr lang="en" sz="1600"/>
              <a:t>Compare ROI vs incoming Lido CSM</a:t>
            </a:r>
            <a:endParaRPr sz="1600"/>
          </a:p>
          <a:p>
            <a:pPr marL="1371600" lvl="2" indent="-330200" algn="l" rtl="0">
              <a:spcBef>
                <a:spcPts val="0"/>
              </a:spcBef>
              <a:spcAft>
                <a:spcPts val="0"/>
              </a:spcAft>
              <a:buSzPts val="1600"/>
              <a:buChar char="■"/>
            </a:pPr>
            <a:r>
              <a:rPr lang="en" sz="1600"/>
              <a:t>Current LEB8s are ~1.09x solo apy (assuming flat RPL/ETH)</a:t>
            </a:r>
            <a:endParaRPr sz="1600"/>
          </a:p>
          <a:p>
            <a:pPr marL="1371600" lvl="2" indent="-330200" algn="l" rtl="0">
              <a:spcBef>
                <a:spcPts val="0"/>
              </a:spcBef>
              <a:spcAft>
                <a:spcPts val="0"/>
              </a:spcAft>
              <a:buSzPts val="1600"/>
              <a:buChar char="■"/>
            </a:pPr>
            <a:r>
              <a:rPr lang="en" sz="1600"/>
              <a:t>Lido CSM is expected to be ~1.5x solo apy</a:t>
            </a:r>
            <a:endParaRPr sz="1600"/>
          </a:p>
          <a:p>
            <a:pPr marL="914400" lvl="1" indent="-330200" algn="l" rtl="0">
              <a:spcBef>
                <a:spcPts val="0"/>
              </a:spcBef>
              <a:spcAft>
                <a:spcPts val="0"/>
              </a:spcAft>
              <a:buSzPts val="1600"/>
              <a:buChar char="○"/>
            </a:pPr>
            <a:r>
              <a:rPr lang="en" sz="1600"/>
              <a:t>Gas costs per minipool</a:t>
            </a:r>
            <a:endParaRPr sz="1600"/>
          </a:p>
        </p:txBody>
      </p:sp>
      <p:sp>
        <p:nvSpPr>
          <p:cNvPr id="186" name="Google Shape;186;p26"/>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Running minipools </a:t>
            </a:r>
            <a:r>
              <a:rPr lang="en" sz="1600" i="1"/>
              <a:t>requires</a:t>
            </a:r>
            <a:r>
              <a:rPr lang="en" sz="1600"/>
              <a:t> RPL exposure/speculation</a:t>
            </a:r>
            <a:endParaRPr sz="1600"/>
          </a:p>
          <a:p>
            <a:pPr marL="0" lvl="0" indent="0" algn="l" rtl="0">
              <a:spcBef>
                <a:spcPts val="0"/>
              </a:spcBef>
              <a:spcAft>
                <a:spcPts val="0"/>
              </a:spcAft>
              <a:buNone/>
            </a:pPr>
            <a:endParaRPr sz="1600"/>
          </a:p>
        </p:txBody>
      </p:sp>
      <p:sp>
        <p:nvSpPr>
          <p:cNvPr id="187" name="Google Shape;187;p26"/>
          <p:cNvSpPr/>
          <p:nvPr/>
        </p:nvSpPr>
        <p:spPr>
          <a:xfrm>
            <a:off x="1093575" y="3813725"/>
            <a:ext cx="5213700" cy="2286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88" name="Google Shape;18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causing our challenges?</a:t>
            </a:r>
            <a:endParaRPr/>
          </a:p>
        </p:txBody>
      </p:sp>
      <p:sp>
        <p:nvSpPr>
          <p:cNvPr id="189" name="Google Shape;189;p26"/>
          <p:cNvSpPr txBox="1"/>
          <p:nvPr/>
        </p:nvSpPr>
        <p:spPr>
          <a:xfrm>
            <a:off x="8527691" y="3076373"/>
            <a:ext cx="9144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Barlow"/>
                <a:ea typeface="Barlow"/>
                <a:cs typeface="Barlow"/>
                <a:sym typeface="Barlow"/>
              </a:rPr>
              <a:t>63.9%</a:t>
            </a:r>
            <a:endParaRPr sz="900">
              <a:solidFill>
                <a:schemeClr val="dk1"/>
              </a:solidFill>
              <a:latin typeface="Barlow"/>
              <a:ea typeface="Barlow"/>
              <a:cs typeface="Barlow"/>
              <a:sym typeface="Barlow"/>
            </a:endParaRPr>
          </a:p>
          <a:p>
            <a:pPr marL="0" lvl="0" indent="0" algn="l" rtl="0">
              <a:spcBef>
                <a:spcPts val="0"/>
              </a:spcBef>
              <a:spcAft>
                <a:spcPts val="0"/>
              </a:spcAft>
              <a:buNone/>
            </a:pPr>
            <a:endParaRPr sz="700">
              <a:solidFill>
                <a:schemeClr val="dk1"/>
              </a:solidFill>
              <a:latin typeface="Barlow"/>
              <a:ea typeface="Barlow"/>
              <a:cs typeface="Barlow"/>
              <a:sym typeface="Barlow"/>
            </a:endParaRPr>
          </a:p>
          <a:p>
            <a:pPr marL="0" lvl="0" indent="0" algn="l" rtl="0">
              <a:spcBef>
                <a:spcPts val="0"/>
              </a:spcBef>
              <a:spcAft>
                <a:spcPts val="0"/>
              </a:spcAft>
              <a:buNone/>
            </a:pPr>
            <a:r>
              <a:rPr lang="en" sz="900">
                <a:solidFill>
                  <a:schemeClr val="dk1"/>
                </a:solidFill>
                <a:latin typeface="Barlow"/>
                <a:ea typeface="Barlow"/>
                <a:cs typeface="Barlow"/>
                <a:sym typeface="Barlow"/>
              </a:rPr>
              <a:t>10.7%</a:t>
            </a:r>
            <a:endParaRPr sz="900">
              <a:solidFill>
                <a:schemeClr val="dk1"/>
              </a:solidFill>
              <a:latin typeface="Barlow"/>
              <a:ea typeface="Barlow"/>
              <a:cs typeface="Barlow"/>
              <a:sym typeface="Barlow"/>
            </a:endParaRPr>
          </a:p>
          <a:p>
            <a:pPr marL="0" lvl="0" indent="0" algn="l" rtl="0">
              <a:spcBef>
                <a:spcPts val="0"/>
              </a:spcBef>
              <a:spcAft>
                <a:spcPts val="0"/>
              </a:spcAft>
              <a:buNone/>
            </a:pPr>
            <a:endParaRPr sz="700">
              <a:solidFill>
                <a:schemeClr val="dk1"/>
              </a:solidFill>
              <a:latin typeface="Barlow"/>
              <a:ea typeface="Barlow"/>
              <a:cs typeface="Barlow"/>
              <a:sym typeface="Barlow"/>
            </a:endParaRPr>
          </a:p>
          <a:p>
            <a:pPr marL="0" lvl="0" indent="0" algn="l" rtl="0">
              <a:spcBef>
                <a:spcPts val="0"/>
              </a:spcBef>
              <a:spcAft>
                <a:spcPts val="0"/>
              </a:spcAft>
              <a:buNone/>
            </a:pPr>
            <a:r>
              <a:rPr lang="en" sz="900">
                <a:solidFill>
                  <a:schemeClr val="dk1"/>
                </a:solidFill>
                <a:latin typeface="Barlow"/>
                <a:ea typeface="Barlow"/>
                <a:cs typeface="Barlow"/>
                <a:sym typeface="Barlow"/>
              </a:rPr>
              <a:t>25.4%</a:t>
            </a:r>
            <a:endParaRPr sz="900">
              <a:solidFill>
                <a:schemeClr val="dk1"/>
              </a:solidFill>
              <a:latin typeface="Barlow"/>
              <a:ea typeface="Barlow"/>
              <a:cs typeface="Barlow"/>
              <a:sym typeface="Barlow"/>
            </a:endParaRPr>
          </a:p>
        </p:txBody>
      </p:sp>
      <p:sp>
        <p:nvSpPr>
          <p:cNvPr id="190" name="Google Shape;190;p26"/>
          <p:cNvSpPr/>
          <p:nvPr/>
        </p:nvSpPr>
        <p:spPr>
          <a:xfrm>
            <a:off x="1093575" y="3543725"/>
            <a:ext cx="4686900" cy="2286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sp>
        <p:nvSpPr>
          <p:cNvPr id="191" name="Google Shape;191;p26"/>
          <p:cNvSpPr/>
          <p:nvPr/>
        </p:nvSpPr>
        <p:spPr>
          <a:xfrm>
            <a:off x="1237200" y="1293725"/>
            <a:ext cx="4860900" cy="2700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pic>
        <p:nvPicPr>
          <p:cNvPr id="192" name="Google Shape;192;p26"/>
          <p:cNvPicPr preferRelativeResize="0"/>
          <p:nvPr/>
        </p:nvPicPr>
        <p:blipFill rotWithShape="1">
          <a:blip r:embed="rId3">
            <a:alphaModFix/>
          </a:blip>
          <a:srcRect/>
          <a:stretch/>
        </p:blipFill>
        <p:spPr>
          <a:xfrm>
            <a:off x="5840575" y="311250"/>
            <a:ext cx="3150775" cy="3150775"/>
          </a:xfrm>
          <a:prstGeom prst="rect">
            <a:avLst/>
          </a:prstGeom>
          <a:noFill/>
          <a:ln w="28575" cap="flat" cmpd="sng">
            <a:solidFill>
              <a:schemeClr val="dk2"/>
            </a:solidFill>
            <a:prstDash val="solid"/>
            <a:round/>
            <a:headEnd type="none" w="sm" len="sm"/>
            <a:tailEnd type="none" w="sm" len="sm"/>
          </a:ln>
        </p:spPr>
      </p:pic>
      <p:grpSp>
        <p:nvGrpSpPr>
          <p:cNvPr id="193" name="Google Shape;193;p26"/>
          <p:cNvGrpSpPr/>
          <p:nvPr/>
        </p:nvGrpSpPr>
        <p:grpSpPr>
          <a:xfrm>
            <a:off x="101475" y="2201995"/>
            <a:ext cx="2642199" cy="1121855"/>
            <a:chOff x="101475" y="2201995"/>
            <a:chExt cx="2642199" cy="1121855"/>
          </a:xfrm>
        </p:grpSpPr>
        <p:grpSp>
          <p:nvGrpSpPr>
            <p:cNvPr id="194" name="Google Shape;194;p26"/>
            <p:cNvGrpSpPr/>
            <p:nvPr/>
          </p:nvGrpSpPr>
          <p:grpSpPr>
            <a:xfrm>
              <a:off x="105125" y="2201995"/>
              <a:ext cx="2638549" cy="1121538"/>
              <a:chOff x="105125" y="2201995"/>
              <a:chExt cx="2638549" cy="1121538"/>
            </a:xfrm>
          </p:grpSpPr>
          <p:pic>
            <p:nvPicPr>
              <p:cNvPr id="195" name="Google Shape;195;p26"/>
              <p:cNvPicPr preferRelativeResize="0"/>
              <p:nvPr/>
            </p:nvPicPr>
            <p:blipFill>
              <a:blip r:embed="rId4">
                <a:alphaModFix/>
              </a:blip>
              <a:stretch>
                <a:fillRect/>
              </a:stretch>
            </p:blipFill>
            <p:spPr>
              <a:xfrm>
                <a:off x="1019533" y="2201995"/>
                <a:ext cx="1724141" cy="1121538"/>
              </a:xfrm>
              <a:prstGeom prst="rect">
                <a:avLst/>
              </a:prstGeom>
              <a:noFill/>
              <a:ln>
                <a:noFill/>
              </a:ln>
            </p:spPr>
          </p:pic>
          <p:pic>
            <p:nvPicPr>
              <p:cNvPr id="196" name="Google Shape;196;p26"/>
              <p:cNvPicPr preferRelativeResize="0"/>
              <p:nvPr/>
            </p:nvPicPr>
            <p:blipFill rotWithShape="1">
              <a:blip r:embed="rId5">
                <a:alphaModFix/>
              </a:blip>
              <a:srcRect l="53647"/>
              <a:stretch/>
            </p:blipFill>
            <p:spPr>
              <a:xfrm>
                <a:off x="105125" y="2202000"/>
                <a:ext cx="914400" cy="1121525"/>
              </a:xfrm>
              <a:prstGeom prst="rect">
                <a:avLst/>
              </a:prstGeom>
              <a:noFill/>
              <a:ln>
                <a:noFill/>
              </a:ln>
            </p:spPr>
          </p:pic>
        </p:grpSp>
        <p:sp>
          <p:nvSpPr>
            <p:cNvPr id="197" name="Google Shape;197;p26"/>
            <p:cNvSpPr/>
            <p:nvPr/>
          </p:nvSpPr>
          <p:spPr>
            <a:xfrm>
              <a:off x="101475" y="2202450"/>
              <a:ext cx="2642100" cy="1121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pic>
        <p:nvPicPr>
          <p:cNvPr id="198" name="Google Shape;198;p26"/>
          <p:cNvPicPr preferRelativeResize="0"/>
          <p:nvPr/>
        </p:nvPicPr>
        <p:blipFill>
          <a:blip r:embed="rId6">
            <a:alphaModFix/>
          </a:blip>
          <a:stretch>
            <a:fillRect/>
          </a:stretch>
        </p:blipFill>
        <p:spPr>
          <a:xfrm>
            <a:off x="4772975" y="2536450"/>
            <a:ext cx="3780900" cy="1959300"/>
          </a:xfrm>
          <a:prstGeom prst="rect">
            <a:avLst/>
          </a:prstGeom>
          <a:noFill/>
          <a:ln w="28575" cap="flat" cmpd="sng">
            <a:solidFill>
              <a:srgbClr val="FF9900"/>
            </a:solidFill>
            <a:prstDash val="solid"/>
            <a:round/>
            <a:headEnd type="none" w="sm" len="sm"/>
            <a:tailEnd type="none" w="sm" len="sm"/>
          </a:ln>
        </p:spPr>
      </p:pic>
      <p:grpSp>
        <p:nvGrpSpPr>
          <p:cNvPr id="199" name="Google Shape;199;p26"/>
          <p:cNvGrpSpPr/>
          <p:nvPr/>
        </p:nvGrpSpPr>
        <p:grpSpPr>
          <a:xfrm>
            <a:off x="101100" y="982025"/>
            <a:ext cx="2642475" cy="1104625"/>
            <a:chOff x="101100" y="982025"/>
            <a:chExt cx="2642475" cy="1104625"/>
          </a:xfrm>
        </p:grpSpPr>
        <p:grpSp>
          <p:nvGrpSpPr>
            <p:cNvPr id="200" name="Google Shape;200;p26"/>
            <p:cNvGrpSpPr/>
            <p:nvPr/>
          </p:nvGrpSpPr>
          <p:grpSpPr>
            <a:xfrm>
              <a:off x="101100" y="982025"/>
              <a:ext cx="2642171" cy="1103275"/>
              <a:chOff x="101100" y="982025"/>
              <a:chExt cx="2642171" cy="1103275"/>
            </a:xfrm>
          </p:grpSpPr>
          <p:pic>
            <p:nvPicPr>
              <p:cNvPr id="201" name="Google Shape;201;p26"/>
              <p:cNvPicPr preferRelativeResize="0"/>
              <p:nvPr/>
            </p:nvPicPr>
            <p:blipFill rotWithShape="1">
              <a:blip r:embed="rId5">
                <a:alphaModFix/>
              </a:blip>
              <a:srcRect r="52881"/>
              <a:stretch/>
            </p:blipFill>
            <p:spPr>
              <a:xfrm>
                <a:off x="101100" y="982025"/>
                <a:ext cx="914400" cy="1103265"/>
              </a:xfrm>
              <a:prstGeom prst="rect">
                <a:avLst/>
              </a:prstGeom>
              <a:noFill/>
              <a:ln>
                <a:noFill/>
              </a:ln>
            </p:spPr>
          </p:pic>
          <p:pic>
            <p:nvPicPr>
              <p:cNvPr id="202" name="Google Shape;202;p26"/>
              <p:cNvPicPr preferRelativeResize="0"/>
              <p:nvPr/>
            </p:nvPicPr>
            <p:blipFill>
              <a:blip r:embed="rId7">
                <a:alphaModFix/>
              </a:blip>
              <a:stretch>
                <a:fillRect/>
              </a:stretch>
            </p:blipFill>
            <p:spPr>
              <a:xfrm>
                <a:off x="1015500" y="982025"/>
                <a:ext cx="1727771" cy="1103275"/>
              </a:xfrm>
              <a:prstGeom prst="rect">
                <a:avLst/>
              </a:prstGeom>
              <a:noFill/>
              <a:ln>
                <a:noFill/>
              </a:ln>
            </p:spPr>
          </p:pic>
        </p:grpSp>
        <p:sp>
          <p:nvSpPr>
            <p:cNvPr id="203" name="Google Shape;203;p26"/>
            <p:cNvSpPr/>
            <p:nvPr/>
          </p:nvSpPr>
          <p:spPr>
            <a:xfrm>
              <a:off x="101475" y="983250"/>
              <a:ext cx="2642100" cy="1103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grpSp>
        <p:nvGrpSpPr>
          <p:cNvPr id="204" name="Google Shape;204;p26"/>
          <p:cNvGrpSpPr/>
          <p:nvPr/>
        </p:nvGrpSpPr>
        <p:grpSpPr>
          <a:xfrm>
            <a:off x="76200" y="74525"/>
            <a:ext cx="5665200" cy="1790100"/>
            <a:chOff x="76200" y="74525"/>
            <a:chExt cx="5665200" cy="1790100"/>
          </a:xfrm>
        </p:grpSpPr>
        <p:pic>
          <p:nvPicPr>
            <p:cNvPr id="205" name="Google Shape;205;p26"/>
            <p:cNvPicPr preferRelativeResize="0"/>
            <p:nvPr/>
          </p:nvPicPr>
          <p:blipFill>
            <a:blip r:embed="rId8">
              <a:alphaModFix/>
            </a:blip>
            <a:stretch>
              <a:fillRect/>
            </a:stretch>
          </p:blipFill>
          <p:spPr>
            <a:xfrm>
              <a:off x="76200" y="74525"/>
              <a:ext cx="5665101" cy="1784575"/>
            </a:xfrm>
            <a:prstGeom prst="rect">
              <a:avLst/>
            </a:prstGeom>
            <a:noFill/>
            <a:ln>
              <a:noFill/>
            </a:ln>
          </p:spPr>
        </p:pic>
        <p:sp>
          <p:nvSpPr>
            <p:cNvPr id="206" name="Google Shape;206;p26"/>
            <p:cNvSpPr/>
            <p:nvPr/>
          </p:nvSpPr>
          <p:spPr>
            <a:xfrm>
              <a:off x="76200" y="79925"/>
              <a:ext cx="5665200" cy="17847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Barlow"/>
                <a:ea typeface="Barlow"/>
                <a:cs typeface="Barlow"/>
                <a:sym typeface="Barlow"/>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4">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4">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4">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4">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0"/>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19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8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9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9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87"/>
                                        </p:tgtEl>
                                        <p:attrNameLst>
                                          <p:attrName>style.visibility</p:attrName>
                                        </p:attrNameLst>
                                      </p:cBhvr>
                                      <p:to>
                                        <p:strVal val="visible"/>
                                      </p:to>
                                    </p:set>
                                  </p:childTnLst>
                                </p:cTn>
                              </p:par>
                              <p:par>
                                <p:cTn id="85" presetID="1" presetClass="exit" presetSubtype="0" fill="hold" nodeType="withEffect">
                                  <p:stCondLst>
                                    <p:cond delay="0"/>
                                  </p:stCondLst>
                                  <p:childTnLst>
                                    <p:set>
                                      <p:cBhvr>
                                        <p:cTn id="86" dur="1" fill="hold">
                                          <p:stCondLst>
                                            <p:cond delay="0"/>
                                          </p:stCondLst>
                                        </p:cTn>
                                        <p:tgtEl>
                                          <p:spTgt spid="19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9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90"/>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0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204"/>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19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Goals of a rework</a:t>
            </a:r>
            <a:endParaRPr/>
          </a:p>
        </p:txBody>
      </p:sp>
      <p:sp>
        <p:nvSpPr>
          <p:cNvPr id="212" name="Google Shape;212;p27"/>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Enable Node Operation without RPL</a:t>
            </a:r>
            <a:endParaRPr sz="1600"/>
          </a:p>
          <a:p>
            <a:pPr marL="914400" lvl="1" indent="-330200" algn="l" rtl="0">
              <a:spcBef>
                <a:spcPts val="0"/>
              </a:spcBef>
              <a:spcAft>
                <a:spcPts val="0"/>
              </a:spcAft>
              <a:buSzPts val="1600"/>
              <a:buChar char="○"/>
            </a:pPr>
            <a:r>
              <a:rPr lang="en" sz="1600"/>
              <a:t>Retain or improve RPL value</a:t>
            </a:r>
            <a:endParaRPr sz="1600"/>
          </a:p>
          <a:p>
            <a:pPr marL="457200" lvl="0" indent="-330200" algn="l" rtl="0">
              <a:spcBef>
                <a:spcPts val="0"/>
              </a:spcBef>
              <a:spcAft>
                <a:spcPts val="0"/>
              </a:spcAft>
              <a:buSzPts val="1600"/>
              <a:buChar char="●"/>
            </a:pPr>
            <a:r>
              <a:rPr lang="en" sz="1600"/>
              <a:t>Enable more capital efficiency</a:t>
            </a:r>
            <a:endParaRPr sz="1600"/>
          </a:p>
          <a:p>
            <a:pPr marL="457200" lvl="0" indent="-330200" algn="l" rtl="0">
              <a:spcBef>
                <a:spcPts val="0"/>
              </a:spcBef>
              <a:spcAft>
                <a:spcPts val="0"/>
              </a:spcAft>
              <a:buSzPts val="1600"/>
              <a:buChar char="●"/>
            </a:pPr>
            <a:r>
              <a:rPr lang="en" sz="1600"/>
              <a:t>Enable the protocol to attract rETHers</a:t>
            </a:r>
            <a:endParaRPr sz="1600"/>
          </a:p>
          <a:p>
            <a:pPr marL="457200" lvl="0" indent="-330200" algn="l" rtl="0">
              <a:spcBef>
                <a:spcPts val="0"/>
              </a:spcBef>
              <a:spcAft>
                <a:spcPts val="0"/>
              </a:spcAft>
              <a:buSzPts val="1600"/>
              <a:buChar char="●"/>
            </a:pPr>
            <a:r>
              <a:rPr lang="en" sz="1600"/>
              <a:t>Enable the protocol to adapt if/as needed in the future</a:t>
            </a:r>
            <a:endParaRPr sz="1600"/>
          </a:p>
          <a:p>
            <a:pPr marL="0" lvl="0" indent="0" algn="l" rtl="0">
              <a:spcBef>
                <a:spcPts val="0"/>
              </a:spcBef>
              <a:spcAft>
                <a:spcPts val="0"/>
              </a:spcAft>
              <a:buNone/>
            </a:pP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a:spLocks noGrp="1"/>
          </p:cNvSpPr>
          <p:nvPr>
            <p:ph type="title"/>
          </p:nvPr>
        </p:nvSpPr>
        <p:spPr>
          <a:xfrm>
            <a:off x="0" y="304350"/>
            <a:ext cx="4000500" cy="307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Core Vision</a:t>
            </a:r>
            <a:endParaRPr/>
          </a:p>
        </p:txBody>
      </p:sp>
      <p:pic>
        <p:nvPicPr>
          <p:cNvPr id="218" name="Google Shape;218;p28"/>
          <p:cNvPicPr preferRelativeResize="0"/>
          <p:nvPr/>
        </p:nvPicPr>
        <p:blipFill>
          <a:blip r:embed="rId3">
            <a:alphaModFix/>
          </a:blip>
          <a:stretch>
            <a:fillRect/>
          </a:stretch>
        </p:blipFill>
        <p:spPr>
          <a:xfrm>
            <a:off x="4000500" y="0"/>
            <a:ext cx="5143500" cy="5143500"/>
          </a:xfrm>
          <a:prstGeom prst="rect">
            <a:avLst/>
          </a:prstGeom>
          <a:noFill/>
          <a:ln>
            <a:noFill/>
          </a:ln>
        </p:spPr>
      </p:pic>
      <p:sp>
        <p:nvSpPr>
          <p:cNvPr id="219" name="Google Shape;219;p28"/>
          <p:cNvSpPr txBox="1"/>
          <p:nvPr/>
        </p:nvSpPr>
        <p:spPr>
          <a:xfrm>
            <a:off x="106550" y="4377450"/>
            <a:ext cx="389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9"/>
          <p:cNvSpPr txBox="1">
            <a:spLocks noGrp="1"/>
          </p:cNvSpPr>
          <p:nvPr>
            <p:ph type="body" idx="1"/>
          </p:nvPr>
        </p:nvSpPr>
        <p:spPr>
          <a:xfrm>
            <a:off x="322200" y="1215750"/>
            <a:ext cx="2864400" cy="35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Earning Yield example:</a:t>
            </a:r>
            <a:endParaRPr/>
          </a:p>
          <a:p>
            <a:pPr marL="457200" lvl="0" indent="-298450" algn="l" rtl="0">
              <a:spcBef>
                <a:spcPts val="0"/>
              </a:spcBef>
              <a:spcAft>
                <a:spcPts val="0"/>
              </a:spcAft>
              <a:buSzPts val="1100"/>
              <a:buChar char="●"/>
            </a:pPr>
            <a:r>
              <a:rPr lang="en"/>
              <a:t>One year of yield is shown</a:t>
            </a:r>
            <a:endParaRPr/>
          </a:p>
          <a:p>
            <a:pPr marL="457200" lvl="0" indent="-298450" algn="l" rtl="0">
              <a:spcBef>
                <a:spcPts val="0"/>
              </a:spcBef>
              <a:spcAft>
                <a:spcPts val="0"/>
              </a:spcAft>
              <a:buSzPts val="1100"/>
              <a:buChar char="●"/>
            </a:pPr>
            <a:r>
              <a:rPr lang="en"/>
              <a:t>APR is 3.6%</a:t>
            </a:r>
            <a:endParaRPr/>
          </a:p>
        </p:txBody>
      </p:sp>
      <p:sp>
        <p:nvSpPr>
          <p:cNvPr id="225" name="Google Shape;225;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Solo Staker</a:t>
            </a:r>
            <a:endParaRPr/>
          </a:p>
        </p:txBody>
      </p:sp>
      <p:pic>
        <p:nvPicPr>
          <p:cNvPr id="226" name="Google Shape;226;p29"/>
          <p:cNvPicPr preferRelativeResize="0"/>
          <p:nvPr/>
        </p:nvPicPr>
        <p:blipFill>
          <a:blip r:embed="rId3">
            <a:alphaModFix/>
          </a:blip>
          <a:stretch>
            <a:fillRect/>
          </a:stretch>
        </p:blipFill>
        <p:spPr>
          <a:xfrm>
            <a:off x="2528425" y="551750"/>
            <a:ext cx="6463176" cy="4307725"/>
          </a:xfrm>
          <a:prstGeom prst="rect">
            <a:avLst/>
          </a:prstGeom>
          <a:noFill/>
          <a:ln>
            <a:noFill/>
          </a:ln>
        </p:spPr>
      </p:pic>
      <p:sp>
        <p:nvSpPr>
          <p:cNvPr id="227" name="Google Shape;227;p29"/>
          <p:cNvSpPr txBox="1">
            <a:spLocks noGrp="1"/>
          </p:cNvSpPr>
          <p:nvPr>
            <p:ph type="body" idx="1"/>
          </p:nvPr>
        </p:nvSpPr>
        <p:spPr>
          <a:xfrm>
            <a:off x="322200" y="1215750"/>
            <a:ext cx="2864400" cy="6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 Validator:</a:t>
            </a:r>
            <a:endParaRPr/>
          </a:p>
          <a:p>
            <a:pPr marL="457200" lvl="0" indent="-298450" algn="l" rtl="0">
              <a:spcBef>
                <a:spcPts val="0"/>
              </a:spcBef>
              <a:spcAft>
                <a:spcPts val="0"/>
              </a:spcAft>
              <a:buSzPts val="1100"/>
              <a:buChar char="●"/>
            </a:pPr>
            <a:r>
              <a:rPr lang="en"/>
              <a:t>NO puts a 32 ETH bond at stake</a:t>
            </a:r>
            <a:endParaRPr/>
          </a:p>
          <a:p>
            <a:pPr marL="457200" lvl="0" indent="-298450" algn="l" rtl="0">
              <a:spcBef>
                <a:spcPts val="0"/>
              </a:spcBef>
              <a:spcAft>
                <a:spcPts val="0"/>
              </a:spcAft>
              <a:buSzPts val="1100"/>
              <a:buChar char="●"/>
            </a:pPr>
            <a:r>
              <a:rPr lang="en"/>
              <a:t>NO earns yield for validation services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body" idx="1"/>
          </p:nvPr>
        </p:nvSpPr>
        <p:spPr>
          <a:xfrm>
            <a:off x="439425" y="1215750"/>
            <a:ext cx="2431500" cy="277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ETH Yield:</a:t>
            </a:r>
            <a:endParaRPr/>
          </a:p>
          <a:p>
            <a:pPr marL="457200" lvl="0" indent="-298450" algn="l" rtl="0">
              <a:spcBef>
                <a:spcPts val="0"/>
              </a:spcBef>
              <a:spcAft>
                <a:spcPts val="0"/>
              </a:spcAft>
              <a:buSzPts val="1100"/>
              <a:buChar char="●"/>
            </a:pPr>
            <a:r>
              <a:rPr lang="en"/>
              <a:t>NO earns solo APR yield for their own ETH bond</a:t>
            </a:r>
            <a:endParaRPr/>
          </a:p>
          <a:p>
            <a:pPr marL="457200" lvl="0" indent="-298450" algn="l" rtl="0">
              <a:spcBef>
                <a:spcPts val="0"/>
              </a:spcBef>
              <a:spcAft>
                <a:spcPts val="0"/>
              </a:spcAft>
              <a:buSzPts val="1100"/>
              <a:buChar char="●"/>
            </a:pPr>
            <a:r>
              <a:rPr lang="en"/>
              <a:t>NO takes 14% commission on yield from Borrowed ETH</a:t>
            </a:r>
            <a:endParaRPr/>
          </a:p>
          <a:p>
            <a:pPr marL="457200" lvl="0" indent="-298450" algn="l" rtl="0">
              <a:spcBef>
                <a:spcPts val="0"/>
              </a:spcBef>
              <a:spcAft>
                <a:spcPts val="0"/>
              </a:spcAft>
              <a:buSzPts val="1100"/>
              <a:buChar char="●"/>
            </a:pPr>
            <a:r>
              <a:rPr lang="en" b="1"/>
              <a:t>1.14x more than Solo Staking</a:t>
            </a:r>
            <a:endParaRPr/>
          </a:p>
        </p:txBody>
      </p:sp>
      <p:sp>
        <p:nvSpPr>
          <p:cNvPr id="233" name="Google Shape;233;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Rocket Pool Validator - 16ETH NO Bond</a:t>
            </a:r>
            <a:endParaRPr/>
          </a:p>
        </p:txBody>
      </p:sp>
      <p:sp>
        <p:nvSpPr>
          <p:cNvPr id="234" name="Google Shape;234;p30"/>
          <p:cNvSpPr txBox="1">
            <a:spLocks noGrp="1"/>
          </p:cNvSpPr>
          <p:nvPr>
            <p:ph type="body" idx="1"/>
          </p:nvPr>
        </p:nvSpPr>
        <p:spPr>
          <a:xfrm>
            <a:off x="515625" y="1215750"/>
            <a:ext cx="2168400" cy="14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 Validator:</a:t>
            </a:r>
            <a:endParaRPr/>
          </a:p>
          <a:p>
            <a:pPr marL="457200" lvl="0" indent="-298450" algn="l" rtl="0">
              <a:spcBef>
                <a:spcPts val="0"/>
              </a:spcBef>
              <a:spcAft>
                <a:spcPts val="0"/>
              </a:spcAft>
              <a:buSzPts val="1100"/>
              <a:buChar char="●"/>
            </a:pPr>
            <a:r>
              <a:rPr lang="en"/>
              <a:t>NO borrows 16 ETH from Rocket Pool</a:t>
            </a:r>
            <a:endParaRPr/>
          </a:p>
          <a:p>
            <a:pPr marL="457200" lvl="0" indent="-298450" algn="l" rtl="0">
              <a:spcBef>
                <a:spcPts val="0"/>
              </a:spcBef>
              <a:spcAft>
                <a:spcPts val="0"/>
              </a:spcAft>
              <a:buSzPts val="1100"/>
              <a:buChar char="●"/>
            </a:pPr>
            <a:r>
              <a:rPr lang="en"/>
              <a:t>NO puts up a 16 ETH bond</a:t>
            </a:r>
            <a:endParaRPr/>
          </a:p>
          <a:p>
            <a:pPr marL="457200" lvl="0" indent="-298450" algn="l" rtl="0">
              <a:spcBef>
                <a:spcPts val="0"/>
              </a:spcBef>
              <a:spcAft>
                <a:spcPts val="0"/>
              </a:spcAft>
              <a:buSzPts val="1100"/>
              <a:buChar char="●"/>
            </a:pPr>
            <a:r>
              <a:rPr lang="en"/>
              <a:t>NO is required to stake ≥1.6 ETH worth of RPL </a:t>
            </a:r>
            <a:r>
              <a:rPr lang="en" sz="1000"/>
              <a:t>(≥10% Borrowed ETH value; </a:t>
            </a:r>
            <a:r>
              <a:rPr lang="en" sz="1000" b="1"/>
              <a:t>≥9.1% RPL exposure</a:t>
            </a:r>
            <a:r>
              <a:rPr lang="en" sz="1000"/>
              <a:t>)</a:t>
            </a:r>
            <a:endParaRPr sz="1000"/>
          </a:p>
        </p:txBody>
      </p:sp>
      <p:pic>
        <p:nvPicPr>
          <p:cNvPr id="235" name="Google Shape;235;p30"/>
          <p:cNvPicPr preferRelativeResize="0"/>
          <p:nvPr/>
        </p:nvPicPr>
        <p:blipFill>
          <a:blip r:embed="rId3">
            <a:alphaModFix/>
          </a:blip>
          <a:stretch>
            <a:fillRect/>
          </a:stretch>
        </p:blipFill>
        <p:spPr>
          <a:xfrm>
            <a:off x="2684025" y="746150"/>
            <a:ext cx="6252298" cy="4167174"/>
          </a:xfrm>
          <a:prstGeom prst="rect">
            <a:avLst/>
          </a:prstGeom>
          <a:noFill/>
          <a:ln>
            <a:noFill/>
          </a:ln>
        </p:spPr>
      </p:pic>
      <p:pic>
        <p:nvPicPr>
          <p:cNvPr id="236" name="Google Shape;236;p30"/>
          <p:cNvPicPr preferRelativeResize="0"/>
          <p:nvPr/>
        </p:nvPicPr>
        <p:blipFill>
          <a:blip r:embed="rId4">
            <a:alphaModFix/>
          </a:blip>
          <a:stretch>
            <a:fillRect/>
          </a:stretch>
        </p:blipFill>
        <p:spPr>
          <a:xfrm>
            <a:off x="1431075" y="3948650"/>
            <a:ext cx="1764300" cy="277350"/>
          </a:xfrm>
          <a:prstGeom prst="rect">
            <a:avLst/>
          </a:prstGeom>
          <a:noFill/>
          <a:ln>
            <a:noFill/>
          </a:ln>
        </p:spPr>
      </p:pic>
      <p:pic>
        <p:nvPicPr>
          <p:cNvPr id="237" name="Google Shape;237;p30"/>
          <p:cNvPicPr preferRelativeResize="0"/>
          <p:nvPr/>
        </p:nvPicPr>
        <p:blipFill>
          <a:blip r:embed="rId5">
            <a:alphaModFix/>
          </a:blip>
          <a:stretch>
            <a:fillRect/>
          </a:stretch>
        </p:blipFill>
        <p:spPr>
          <a:xfrm>
            <a:off x="1431065" y="2697481"/>
            <a:ext cx="1901885" cy="277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Orange Interface - Marketing Basic Template by Slidesgo">
  <a:themeElements>
    <a:clrScheme name="Simple Light">
      <a:dk1>
        <a:srgbClr val="191919"/>
      </a:dk1>
      <a:lt1>
        <a:srgbClr val="FFFFFF"/>
      </a:lt1>
      <a:dk2>
        <a:srgbClr val="FF7E46"/>
      </a:dk2>
      <a:lt2>
        <a:srgbClr val="FFF5E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3713</Words>
  <Application>Microsoft Office PowerPoint</Application>
  <PresentationFormat>On-screen Show (16:9)</PresentationFormat>
  <Paragraphs>471</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Roboto Mono</vt:lpstr>
      <vt:lpstr>Barlow</vt:lpstr>
      <vt:lpstr>Poppins ExtraBold</vt:lpstr>
      <vt:lpstr>Anton</vt:lpstr>
      <vt:lpstr>Bebas Neue</vt:lpstr>
      <vt:lpstr>Simple Orange Interface - Marketing Basic Template by Slidesgo</vt:lpstr>
      <vt:lpstr>On The Horizon</vt:lpstr>
      <vt:lpstr>Challenges and Goals</vt:lpstr>
      <vt:lpstr>Current challenges</vt:lpstr>
      <vt:lpstr>We’ll need to compete for Node Operators</vt:lpstr>
      <vt:lpstr>What’s causing our challenges?</vt:lpstr>
      <vt:lpstr>Goals of a rework</vt:lpstr>
      <vt:lpstr>Core Vision</vt:lpstr>
      <vt:lpstr>Solo Staker</vt:lpstr>
      <vt:lpstr>Rocket Pool Validator - 16ETH NO Bond</vt:lpstr>
      <vt:lpstr>Rocket Pool Validator - 4 ETH NO Bond</vt:lpstr>
      <vt:lpstr>Simplified</vt:lpstr>
      <vt:lpstr>Current</vt:lpstr>
      <vt:lpstr>Proposal</vt:lpstr>
      <vt:lpstr>What if everyone likes ETH-only? </vt:lpstr>
      <vt:lpstr>Bond Curves</vt:lpstr>
      <vt:lpstr>The Toolbox</vt:lpstr>
      <vt:lpstr>Core: bond curves and RPL value capture</vt:lpstr>
      <vt:lpstr>Required: EL Triggerable Exits</vt:lpstr>
      <vt:lpstr>Required: Universal variable commission</vt:lpstr>
      <vt:lpstr>Required: Megapools</vt:lpstr>
      <vt:lpstr>More tools</vt:lpstr>
      <vt:lpstr>Q&amp;A</vt:lpstr>
      <vt:lpstr>Appendix: Additional slides and resources</vt:lpstr>
      <vt:lpstr>Quick links</vt:lpstr>
      <vt:lpstr>Anyone can contribute - pt 1</vt:lpstr>
      <vt:lpstr>Anyone can contribute - pt 2</vt:lpstr>
      <vt:lpstr>Anyone can contribute - pt 3</vt:lpstr>
      <vt:lpstr>Potential burn design - pt 1</vt:lpstr>
      <vt:lpstr>Potential burn design - pt 2</vt:lpstr>
      <vt:lpstr>Bond curve comparison</vt:lpstr>
      <vt:lpstr>Val’s guide to UVC in practice</vt:lpstr>
      <vt:lpstr>RPL voter rewards</vt:lpstr>
      <vt:lpstr>This proposal ✖ RPL inflation</vt:lpstr>
      <vt:lpstr>Interim concept: RPL loans</vt:lpstr>
      <vt:lpstr>Interim concept: remove RPL requirement</vt:lpstr>
      <vt:lpstr>OpenUX results</vt:lpstr>
      <vt:lpstr>Vitalik: “What’s stopping you from solo staking?”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2024-03-03T01:26:39Z</dcterms:modified>
</cp:coreProperties>
</file>